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1" r:id="rId1"/>
  </p:sldMasterIdLst>
  <p:notesMasterIdLst>
    <p:notesMasterId r:id="rId43"/>
  </p:notesMasterIdLst>
  <p:sldIdLst>
    <p:sldId id="257" r:id="rId2"/>
    <p:sldId id="256" r:id="rId3"/>
    <p:sldId id="286" r:id="rId4"/>
    <p:sldId id="284" r:id="rId5"/>
    <p:sldId id="285" r:id="rId6"/>
    <p:sldId id="287" r:id="rId7"/>
    <p:sldId id="259" r:id="rId8"/>
    <p:sldId id="288" r:id="rId9"/>
    <p:sldId id="289" r:id="rId10"/>
    <p:sldId id="290" r:id="rId11"/>
    <p:sldId id="258" r:id="rId12"/>
    <p:sldId id="260" r:id="rId13"/>
    <p:sldId id="293" r:id="rId14"/>
    <p:sldId id="264" r:id="rId15"/>
    <p:sldId id="267" r:id="rId16"/>
    <p:sldId id="266" r:id="rId17"/>
    <p:sldId id="265" r:id="rId18"/>
    <p:sldId id="268" r:id="rId19"/>
    <p:sldId id="262" r:id="rId20"/>
    <p:sldId id="291" r:id="rId21"/>
    <p:sldId id="295" r:id="rId22"/>
    <p:sldId id="261" r:id="rId23"/>
    <p:sldId id="292" r:id="rId24"/>
    <p:sldId id="263" r:id="rId25"/>
    <p:sldId id="269" r:id="rId26"/>
    <p:sldId id="270" r:id="rId27"/>
    <p:sldId id="294" r:id="rId28"/>
    <p:sldId id="271" r:id="rId29"/>
    <p:sldId id="274" r:id="rId30"/>
    <p:sldId id="273" r:id="rId31"/>
    <p:sldId id="297" r:id="rId32"/>
    <p:sldId id="276" r:id="rId33"/>
    <p:sldId id="296" r:id="rId34"/>
    <p:sldId id="275" r:id="rId35"/>
    <p:sldId id="277" r:id="rId36"/>
    <p:sldId id="278" r:id="rId37"/>
    <p:sldId id="279" r:id="rId38"/>
    <p:sldId id="280" r:id="rId39"/>
    <p:sldId id="281" r:id="rId40"/>
    <p:sldId id="282" r:id="rId41"/>
    <p:sldId id="283" r:id="rId4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44" y="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bfef1cf7e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bfef1cf7e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51435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950797"/>
            <a:ext cx="7182197" cy="323096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058711"/>
            <a:ext cx="6972300" cy="302607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950798"/>
            <a:ext cx="1440180" cy="5486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937635" y="950798"/>
            <a:ext cx="1268730" cy="483971"/>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1568447"/>
            <a:ext cx="6801440" cy="1943100"/>
          </a:xfrm>
        </p:spPr>
        <p:txBody>
          <a:bodyPr tIns="45720" bIns="45720" anchor="ctr">
            <a:noAutofit/>
          </a:bodyPr>
          <a:lstStyle>
            <a:lvl1pPr algn="ctr">
              <a:lnSpc>
                <a:spcPct val="83000"/>
              </a:lnSpc>
              <a:defRPr lang="en-US" sz="5400" b="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3511547"/>
            <a:ext cx="6803136" cy="342901"/>
          </a:xfrm>
        </p:spPr>
        <p:txBody>
          <a:bodyPr>
            <a:normAutofit/>
          </a:bodyPr>
          <a:lstStyle>
            <a:lvl1pPr marL="0" indent="0" algn="ctr">
              <a:spcBef>
                <a:spcPts val="0"/>
              </a:spcBef>
              <a:buNone/>
              <a:defRPr sz="1200" spc="60" baseline="0">
                <a:solidFill>
                  <a:schemeClr val="tx1"/>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005942"/>
            <a:ext cx="1165860" cy="395410"/>
          </a:xfrm>
        </p:spPr>
        <p:txBody>
          <a:bodyPr/>
          <a:lstStyle>
            <a:lvl1pPr algn="ctr">
              <a:defRPr sz="975" spc="0" baseline="0">
                <a:solidFill>
                  <a:schemeClr val="tx1"/>
                </a:solidFill>
                <a:latin typeface="+mn-lt"/>
              </a:defRPr>
            </a:lvl1pPr>
          </a:lstStyle>
          <a:p>
            <a:fld id="{F7AFFB9B-9FB8-469E-96F9-4D32314110B6}" type="datetimeFigureOut">
              <a:rPr lang="en-US" smtClean="0"/>
              <a:t>3/11/2024</a:t>
            </a:fld>
            <a:endParaRPr lang="en-US" dirty="0"/>
          </a:p>
        </p:txBody>
      </p:sp>
      <p:sp>
        <p:nvSpPr>
          <p:cNvPr id="21" name="Footer Placeholder 20"/>
          <p:cNvSpPr>
            <a:spLocks noGrp="1"/>
          </p:cNvSpPr>
          <p:nvPr>
            <p:ph type="ftr" sz="quarter" idx="11"/>
          </p:nvPr>
        </p:nvSpPr>
        <p:spPr>
          <a:xfrm>
            <a:off x="1090422" y="3908295"/>
            <a:ext cx="4429125" cy="17145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3909060"/>
            <a:ext cx="1583911" cy="171450"/>
          </a:xfrm>
        </p:spPr>
        <p:txBody>
          <a:bodyPr/>
          <a:lstStyle>
            <a:lvl1pPr>
              <a:defRPr>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04331432"/>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963355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571500"/>
            <a:ext cx="1771650" cy="39433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571500"/>
            <a:ext cx="6057900" cy="39433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776393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05862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3/11/2024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8131229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51435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950797"/>
            <a:ext cx="7182197" cy="323096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0" y="1058711"/>
            <a:ext cx="6972300" cy="302607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950798"/>
            <a:ext cx="1440180" cy="5486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937635" y="950798"/>
            <a:ext cx="1268730" cy="483971"/>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1570732"/>
            <a:ext cx="6803136" cy="1940814"/>
          </a:xfrm>
        </p:spPr>
        <p:txBody>
          <a:bodyPr anchor="ctr">
            <a:noAutofit/>
          </a:bodyPr>
          <a:lstStyle>
            <a:lvl1pPr algn="ctr">
              <a:lnSpc>
                <a:spcPct val="83000"/>
              </a:lnSpc>
              <a:defRPr lang="en-US" sz="540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3511547"/>
            <a:ext cx="6803136" cy="342900"/>
          </a:xfrm>
        </p:spPr>
        <p:txBody>
          <a:bodyPr anchor="t">
            <a:normAutofit/>
          </a:bodyPr>
          <a:lstStyle>
            <a:lvl1pPr marL="0" indent="0" algn="ctr">
              <a:buNone/>
              <a:defRPr sz="1200">
                <a:solidFill>
                  <a:schemeClr val="tx1"/>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91356" y="1008377"/>
            <a:ext cx="1165860" cy="397764"/>
          </a:xfrm>
        </p:spPr>
        <p:txBody>
          <a:bodyPr/>
          <a:lstStyle>
            <a:lvl1pPr algn="ctr">
              <a:defRPr lang="en-US" sz="975" kern="1200" spc="0" baseline="0">
                <a:solidFill>
                  <a:schemeClr val="tx1"/>
                </a:solidFill>
                <a:latin typeface="+mn-lt"/>
                <a:ea typeface="+mn-ea"/>
                <a:cs typeface="+mn-cs"/>
              </a:defRPr>
            </a:lvl1pPr>
          </a:lstStyle>
          <a:p>
            <a:fld id="{0F7F47CF-67C9-420C-80A5-E2069FF0C2DF}" type="datetimeFigureOut">
              <a:rPr lang="en-US" smtClean="0"/>
              <a:t>3/11/2024</a:t>
            </a:fld>
            <a:endParaRPr lang="en-US" dirty="0"/>
          </a:p>
        </p:txBody>
      </p:sp>
      <p:sp>
        <p:nvSpPr>
          <p:cNvPr id="5" name="Footer Placeholder 4"/>
          <p:cNvSpPr>
            <a:spLocks noGrp="1"/>
          </p:cNvSpPr>
          <p:nvPr>
            <p:ph type="ftr" sz="quarter" idx="11"/>
          </p:nvPr>
        </p:nvSpPr>
        <p:spPr>
          <a:xfrm>
            <a:off x="1090165" y="3908295"/>
            <a:ext cx="4430268" cy="1714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3908295"/>
            <a:ext cx="1584198" cy="17145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22981886"/>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1577340"/>
            <a:ext cx="3566160" cy="281178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7740" y="1577340"/>
            <a:ext cx="3566160" cy="281178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3/11/2024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1546320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1555751"/>
            <a:ext cx="3566160" cy="480060"/>
          </a:xfrm>
        </p:spPr>
        <p:txBody>
          <a:bodyPr anchor="ctr">
            <a:normAutofit/>
          </a:bodyPr>
          <a:lstStyle>
            <a:lvl1pPr marL="0" indent="0" algn="ctr">
              <a:spcBef>
                <a:spcPts val="0"/>
              </a:spcBef>
              <a:buNone/>
              <a:defRPr sz="1425" b="0">
                <a:solidFill>
                  <a:schemeClr val="tx2"/>
                </a:solidFill>
                <a:latin typeface="+mn-lt"/>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02386" y="2066924"/>
            <a:ext cx="3566160" cy="24003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80026" y="1555751"/>
            <a:ext cx="3566160" cy="480060"/>
          </a:xfrm>
        </p:spPr>
        <p:txBody>
          <a:bodyPr anchor="ctr">
            <a:normAutofit/>
          </a:bodyPr>
          <a:lstStyle>
            <a:lvl1pPr marL="0" indent="0" algn="ctr">
              <a:spcBef>
                <a:spcPts val="0"/>
              </a:spcBef>
              <a:buNone/>
              <a:defRPr sz="1425" b="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80026" y="2067436"/>
            <a:ext cx="3566160" cy="24003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3/11/2024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1657780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3/11/2024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0673826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3/11/2024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8829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8308"/>
            <a:ext cx="6398514" cy="4786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8308"/>
            <a:ext cx="2194560" cy="47868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455544"/>
            <a:ext cx="1823085" cy="1234440"/>
          </a:xfrm>
        </p:spPr>
        <p:txBody>
          <a:bodyPr anchor="b">
            <a:normAutofit/>
          </a:bodyPr>
          <a:lstStyle>
            <a:lvl1pPr algn="l" defTabSz="685800" rtl="0" eaLnBrk="1" latinLnBrk="0" hangingPunct="1">
              <a:lnSpc>
                <a:spcPct val="90000"/>
              </a:lnSpc>
              <a:spcBef>
                <a:spcPct val="0"/>
              </a:spcBef>
              <a:buNone/>
              <a:defRPr lang="en-US" sz="21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457200"/>
            <a:ext cx="5829300" cy="40005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1714500"/>
            <a:ext cx="1823085" cy="2628900"/>
          </a:xfrm>
        </p:spPr>
        <p:txBody>
          <a:bodyPr>
            <a:normAutofit/>
          </a:bodyPr>
          <a:lstStyle>
            <a:lvl1pPr marL="0" indent="0">
              <a:lnSpc>
                <a:spcPct val="110000"/>
              </a:lnSpc>
              <a:spcBef>
                <a:spcPts val="600"/>
              </a:spcBef>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8" name="Date Placeholder 7"/>
          <p:cNvSpPr>
            <a:spLocks noGrp="1"/>
          </p:cNvSpPr>
          <p:nvPr>
            <p:ph type="dt" sz="half" idx="10"/>
          </p:nvPr>
        </p:nvSpPr>
        <p:spPr/>
        <p:txBody>
          <a:bodyPr/>
          <a:lstStyle/>
          <a:p>
            <a:fld id="{C35BB1C6-BF8F-4481-8AB2-603A1C8A906A}" type="datetimeFigureOut">
              <a:rPr lang="en-US" smtClean="0"/>
              <a:t>3/11/2024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7795258" y="4667252"/>
            <a:ext cx="1097280" cy="20574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12" name="Rectangle 11"/>
          <p:cNvSpPr/>
          <p:nvPr/>
        </p:nvSpPr>
        <p:spPr>
          <a:xfrm>
            <a:off x="6868160" y="281178"/>
            <a:ext cx="1988820" cy="458114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12745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8308"/>
            <a:ext cx="2194560" cy="47868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452628"/>
            <a:ext cx="1824228" cy="1234440"/>
          </a:xfrm>
        </p:spPr>
        <p:txBody>
          <a:bodyPr anchor="b">
            <a:noAutofit/>
          </a:bodyPr>
          <a:lstStyle>
            <a:lvl1pPr algn="l">
              <a:defRPr sz="21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8308"/>
            <a:ext cx="6398514" cy="4786884"/>
          </a:xfrm>
          <a:solidFill>
            <a:schemeClr val="accent1">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972300" y="1714500"/>
            <a:ext cx="1824228" cy="2626614"/>
          </a:xfrm>
        </p:spPr>
        <p:txBody>
          <a:bodyPr>
            <a:normAutofit/>
          </a:bodyPr>
          <a:lstStyle>
            <a:lvl1pPr marL="0" indent="0" algn="l">
              <a:lnSpc>
                <a:spcPct val="110000"/>
              </a:lnSpc>
              <a:spcBef>
                <a:spcPts val="600"/>
              </a:spcBef>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35BB1C6-BF8F-4481-8AB2-603A1C8A906A}" type="datetimeFigureOut">
              <a:rPr lang="en-US" smtClean="0"/>
              <a:t>3/11/2024</a:t>
            </a:fld>
            <a:endParaRPr lang="en-US" dirty="0"/>
          </a:p>
        </p:txBody>
      </p:sp>
      <p:sp>
        <p:nvSpPr>
          <p:cNvPr id="6" name="Footer Placeholder 5"/>
          <p:cNvSpPr>
            <a:spLocks noGrp="1"/>
          </p:cNvSpPr>
          <p:nvPr>
            <p:ph type="ftr" sz="quarter" idx="11"/>
          </p:nvPr>
        </p:nvSpPr>
        <p:spPr/>
        <p:txBody>
          <a:bodyPr/>
          <a:lstStyle>
            <a:lvl1pPr marL="0" algn="r" defTabSz="685800" rtl="0" eaLnBrk="1" latinLnBrk="0" hangingPunct="1">
              <a:defRPr lang="en-US" sz="75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4670298"/>
            <a:ext cx="1097280" cy="20574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10" name="Rectangle 9"/>
          <p:cNvSpPr/>
          <p:nvPr/>
        </p:nvSpPr>
        <p:spPr>
          <a:xfrm>
            <a:off x="6868160" y="281178"/>
            <a:ext cx="1988820" cy="458114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497860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8308"/>
            <a:ext cx="8791956" cy="4786884"/>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800100" y="481946"/>
            <a:ext cx="7543800" cy="10287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1577340"/>
            <a:ext cx="7543800" cy="29489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5740" y="4730754"/>
            <a:ext cx="2057400" cy="205740"/>
          </a:xfrm>
          <a:prstGeom prst="rect">
            <a:avLst/>
          </a:prstGeom>
        </p:spPr>
        <p:txBody>
          <a:bodyPr vert="horz" lIns="91440" tIns="45720" rIns="91440" bIns="45720" rtlCol="0" anchor="b"/>
          <a:lstStyle>
            <a:lvl1pPr algn="l">
              <a:defRPr sz="750">
                <a:solidFill>
                  <a:schemeClr val="tx1">
                    <a:lumMod val="75000"/>
                    <a:lumOff val="25000"/>
                  </a:schemeClr>
                </a:solidFill>
              </a:defRPr>
            </a:lvl1pPr>
          </a:lstStyle>
          <a:p>
            <a:fld id="{C35BB1C6-BF8F-4481-8AB2-603A1C8A906A}" type="datetimeFigureOut">
              <a:rPr lang="en-US" smtClean="0"/>
              <a:t>3/11/2024</a:t>
            </a:fld>
            <a:endParaRPr lang="en-US" dirty="0"/>
          </a:p>
        </p:txBody>
      </p:sp>
      <p:sp>
        <p:nvSpPr>
          <p:cNvPr id="5" name="Footer Placeholder 4"/>
          <p:cNvSpPr>
            <a:spLocks noGrp="1"/>
          </p:cNvSpPr>
          <p:nvPr>
            <p:ph type="ftr" sz="quarter" idx="3"/>
          </p:nvPr>
        </p:nvSpPr>
        <p:spPr>
          <a:xfrm>
            <a:off x="2617470" y="4730754"/>
            <a:ext cx="3909060" cy="205740"/>
          </a:xfrm>
          <a:prstGeom prst="rect">
            <a:avLst/>
          </a:prstGeom>
        </p:spPr>
        <p:txBody>
          <a:bodyPr vert="horz" lIns="91440" tIns="45720" rIns="91440" bIns="45720" rtlCol="0" anchor="b"/>
          <a:lstStyle>
            <a:lvl1pPr algn="ctr">
              <a:defRPr sz="75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852410" y="4730754"/>
            <a:ext cx="1097280" cy="20574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1253261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hf sldNum="0" hdr="0" ftr="0" dt="0"/>
  <p:txStyles>
    <p:titleStyle>
      <a:lvl1pPr algn="l" defTabSz="685800" rtl="0" eaLnBrk="1" latinLnBrk="0" hangingPunct="1">
        <a:lnSpc>
          <a:spcPct val="90000"/>
        </a:lnSpc>
        <a:spcBef>
          <a:spcPct val="0"/>
        </a:spcBef>
        <a:buNone/>
        <a:defRPr lang="en-US" sz="360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ouisianabelieves.com/resources/library/assessment-guidance"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ouisianabelieves.com/resources/library/assessment-guidance"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4EB54C-A573-4AF3-9B93-A4C73AF069C6}"/>
              </a:ext>
            </a:extLst>
          </p:cNvPr>
          <p:cNvSpPr>
            <a:spLocks noGrp="1"/>
          </p:cNvSpPr>
          <p:nvPr>
            <p:ph type="ctrTitle"/>
          </p:nvPr>
        </p:nvSpPr>
        <p:spPr>
          <a:xfrm>
            <a:off x="311700" y="1545450"/>
            <a:ext cx="8520600" cy="2052600"/>
          </a:xfrm>
          <a:ln w="38100">
            <a:noFill/>
          </a:ln>
        </p:spPr>
        <p:txBody>
          <a:bodyPr/>
          <a:lstStyle/>
          <a:p>
            <a:r>
              <a:rPr lang="en-US" dirty="0"/>
              <a:t>2024 LEAP TESTING INFORMATION</a:t>
            </a:r>
          </a:p>
        </p:txBody>
      </p:sp>
    </p:spTree>
    <p:extLst>
      <p:ext uri="{BB962C8B-B14F-4D97-AF65-F5344CB8AC3E}">
        <p14:creationId xmlns:p14="http://schemas.microsoft.com/office/powerpoint/2010/main" val="2794879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45CC-BCB6-4EEE-8E1E-FC11FF7F5F95}"/>
              </a:ext>
            </a:extLst>
          </p:cNvPr>
          <p:cNvSpPr>
            <a:spLocks noGrp="1"/>
          </p:cNvSpPr>
          <p:nvPr>
            <p:ph type="title"/>
          </p:nvPr>
        </p:nvSpPr>
        <p:spPr/>
        <p:txBody>
          <a:bodyPr>
            <a:noAutofit/>
          </a:bodyPr>
          <a:lstStyle/>
          <a:p>
            <a:pPr algn="ctr"/>
            <a:r>
              <a:rPr lang="en-US" sz="4000" b="1" dirty="0"/>
              <a:t>TESTING DAY 3</a:t>
            </a:r>
            <a:endParaRPr lang="en-US" sz="4000" dirty="0"/>
          </a:p>
        </p:txBody>
      </p:sp>
      <p:sp>
        <p:nvSpPr>
          <p:cNvPr id="3" name="Text Placeholder 2">
            <a:extLst>
              <a:ext uri="{FF2B5EF4-FFF2-40B4-BE49-F238E27FC236}">
                <a16:creationId xmlns:a16="http://schemas.microsoft.com/office/drawing/2014/main" id="{B96F9DB0-3C0C-4C30-A055-92A1FFE1072B}"/>
              </a:ext>
            </a:extLst>
          </p:cNvPr>
          <p:cNvSpPr>
            <a:spLocks noGrp="1"/>
          </p:cNvSpPr>
          <p:nvPr>
            <p:ph type="body" idx="1"/>
          </p:nvPr>
        </p:nvSpPr>
        <p:spPr/>
        <p:txBody>
          <a:bodyPr/>
          <a:lstStyle/>
          <a:p>
            <a:r>
              <a:rPr lang="en-US" sz="4400" dirty="0"/>
              <a:t>ELA Session 3: 80 minutes</a:t>
            </a:r>
          </a:p>
          <a:p>
            <a:endParaRPr lang="en-US" sz="4400" dirty="0"/>
          </a:p>
          <a:p>
            <a:r>
              <a:rPr lang="en-US" sz="4400" dirty="0"/>
              <a:t>Math Session 3: 80 minutes (calculator)</a:t>
            </a:r>
          </a:p>
          <a:p>
            <a:endParaRPr lang="en-US" dirty="0"/>
          </a:p>
        </p:txBody>
      </p:sp>
    </p:spTree>
    <p:extLst>
      <p:ext uri="{BB962C8B-B14F-4D97-AF65-F5344CB8AC3E}">
        <p14:creationId xmlns:p14="http://schemas.microsoft.com/office/powerpoint/2010/main" val="1314817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4D40-8751-4F6A-9095-17E2371CE479}"/>
              </a:ext>
            </a:extLst>
          </p:cNvPr>
          <p:cNvSpPr>
            <a:spLocks noGrp="1"/>
          </p:cNvSpPr>
          <p:nvPr>
            <p:ph type="title"/>
          </p:nvPr>
        </p:nvSpPr>
        <p:spPr/>
        <p:txBody>
          <a:bodyPr>
            <a:normAutofit fontScale="90000"/>
          </a:bodyPr>
          <a:lstStyle/>
          <a:p>
            <a:r>
              <a:rPr lang="en-US" dirty="0"/>
              <a:t> </a:t>
            </a:r>
            <a:r>
              <a:rPr lang="en-US" sz="4400" b="1" dirty="0"/>
              <a:t>ELA Sessions Overview</a:t>
            </a:r>
          </a:p>
        </p:txBody>
      </p:sp>
      <p:sp>
        <p:nvSpPr>
          <p:cNvPr id="3" name="Text Placeholder 2">
            <a:extLst>
              <a:ext uri="{FF2B5EF4-FFF2-40B4-BE49-F238E27FC236}">
                <a16:creationId xmlns:a16="http://schemas.microsoft.com/office/drawing/2014/main" id="{0DD3FCA1-06E0-49F0-B9B6-72B27E3FD2BF}"/>
              </a:ext>
            </a:extLst>
          </p:cNvPr>
          <p:cNvSpPr>
            <a:spLocks noGrp="1"/>
          </p:cNvSpPr>
          <p:nvPr>
            <p:ph type="body" idx="1"/>
          </p:nvPr>
        </p:nvSpPr>
        <p:spPr>
          <a:xfrm>
            <a:off x="311700" y="1152474"/>
            <a:ext cx="8520600" cy="3635425"/>
          </a:xfrm>
        </p:spPr>
        <p:txBody>
          <a:bodyPr>
            <a:normAutofit/>
          </a:bodyPr>
          <a:lstStyle/>
          <a:p>
            <a:pPr lvl="0"/>
            <a:r>
              <a:rPr lang="en-US" sz="2400" b="1" dirty="0"/>
              <a:t>Session 1 </a:t>
            </a:r>
            <a:r>
              <a:rPr lang="en-US" sz="2400" dirty="0"/>
              <a:t>(90): Literary Analysis Task and a passage set with one text </a:t>
            </a:r>
            <a:r>
              <a:rPr lang="en-US" sz="2400" b="1" dirty="0"/>
              <a:t>OR</a:t>
            </a:r>
            <a:r>
              <a:rPr lang="en-US" sz="2400" dirty="0"/>
              <a:t> Research Simulation Task</a:t>
            </a:r>
          </a:p>
          <a:p>
            <a:pPr lvl="0"/>
            <a:endParaRPr lang="en-US" sz="2400" dirty="0"/>
          </a:p>
          <a:p>
            <a:pPr lvl="0"/>
            <a:r>
              <a:rPr lang="en-US" sz="2400" b="1" dirty="0"/>
              <a:t>Session 2 </a:t>
            </a:r>
            <a:r>
              <a:rPr lang="en-US" sz="2400" dirty="0"/>
              <a:t>(90): Research Simulation Task </a:t>
            </a:r>
            <a:r>
              <a:rPr lang="en-US" sz="2400" b="1" dirty="0"/>
              <a:t>OR</a:t>
            </a:r>
            <a:r>
              <a:rPr lang="en-US" sz="2400" dirty="0"/>
              <a:t> Narrative Writing Task and</a:t>
            </a:r>
            <a:r>
              <a:rPr lang="en-US" sz="2400" b="1" dirty="0"/>
              <a:t> </a:t>
            </a:r>
            <a:r>
              <a:rPr lang="en-US" sz="2400" dirty="0"/>
              <a:t>a passage set with one text or a pair of related texts</a:t>
            </a:r>
          </a:p>
          <a:p>
            <a:pPr lvl="0"/>
            <a:endParaRPr lang="en-US" sz="2400" dirty="0"/>
          </a:p>
          <a:p>
            <a:r>
              <a:rPr lang="en-US" sz="2400" b="1" dirty="0"/>
              <a:t>Session 3 </a:t>
            </a:r>
            <a:r>
              <a:rPr lang="en-US" sz="2400" dirty="0"/>
              <a:t>(80): Reading Literary/Informational Texts</a:t>
            </a:r>
          </a:p>
          <a:p>
            <a:pPr marL="114300" indent="0">
              <a:buNone/>
            </a:pPr>
            <a:endParaRPr lang="en-US" dirty="0"/>
          </a:p>
        </p:txBody>
      </p:sp>
    </p:spTree>
    <p:extLst>
      <p:ext uri="{BB962C8B-B14F-4D97-AF65-F5344CB8AC3E}">
        <p14:creationId xmlns:p14="http://schemas.microsoft.com/office/powerpoint/2010/main" val="183734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565F5-17F1-43DC-9D11-C5074D72F385}"/>
              </a:ext>
            </a:extLst>
          </p:cNvPr>
          <p:cNvSpPr>
            <a:spLocks noGrp="1"/>
          </p:cNvSpPr>
          <p:nvPr>
            <p:ph type="title"/>
          </p:nvPr>
        </p:nvSpPr>
        <p:spPr/>
        <p:txBody>
          <a:bodyPr>
            <a:noAutofit/>
          </a:bodyPr>
          <a:lstStyle/>
          <a:p>
            <a:r>
              <a:rPr lang="en-US" sz="4000" b="1" dirty="0"/>
              <a:t>MATH Sessions Overview</a:t>
            </a:r>
          </a:p>
        </p:txBody>
      </p:sp>
      <p:sp>
        <p:nvSpPr>
          <p:cNvPr id="3" name="Text Placeholder 2">
            <a:extLst>
              <a:ext uri="{FF2B5EF4-FFF2-40B4-BE49-F238E27FC236}">
                <a16:creationId xmlns:a16="http://schemas.microsoft.com/office/drawing/2014/main" id="{B392E9D7-C609-4A3F-AC8B-B2B01EA1157B}"/>
              </a:ext>
            </a:extLst>
          </p:cNvPr>
          <p:cNvSpPr>
            <a:spLocks noGrp="1"/>
          </p:cNvSpPr>
          <p:nvPr>
            <p:ph type="body" idx="1"/>
          </p:nvPr>
        </p:nvSpPr>
        <p:spPr>
          <a:xfrm>
            <a:off x="177800" y="1017726"/>
            <a:ext cx="8775700" cy="3960674"/>
          </a:xfrm>
        </p:spPr>
        <p:txBody>
          <a:bodyPr>
            <a:normAutofit/>
          </a:bodyPr>
          <a:lstStyle/>
          <a:p>
            <a:pPr marL="114300" indent="0">
              <a:buNone/>
            </a:pPr>
            <a:r>
              <a:rPr lang="en-US" sz="3000" b="1" dirty="0"/>
              <a:t>3 sessions at-a-glance:</a:t>
            </a:r>
          </a:p>
          <a:p>
            <a:pPr marL="114300" indent="0">
              <a:buNone/>
            </a:pPr>
            <a:r>
              <a:rPr lang="en-US" sz="3000" dirty="0"/>
              <a:t>	</a:t>
            </a:r>
            <a:r>
              <a:rPr lang="en-US" sz="3000" b="1" dirty="0"/>
              <a:t>Session 1: </a:t>
            </a:r>
            <a:r>
              <a:rPr lang="en-US" sz="3000" dirty="0"/>
              <a:t>(60, no calculator): Type I tasks </a:t>
            </a:r>
          </a:p>
          <a:p>
            <a:pPr marL="114300" indent="0">
              <a:buNone/>
            </a:pPr>
            <a:r>
              <a:rPr lang="en-US" sz="3000" dirty="0"/>
              <a:t>	</a:t>
            </a:r>
            <a:r>
              <a:rPr lang="en-US" sz="3000" b="1" dirty="0"/>
              <a:t>Session 2: </a:t>
            </a:r>
            <a:r>
              <a:rPr lang="en-US" sz="3000" dirty="0"/>
              <a:t>(90, calculator): Mix of Type I, 	Type II, Type III tasks</a:t>
            </a:r>
          </a:p>
          <a:p>
            <a:pPr marL="114300" indent="0">
              <a:buNone/>
            </a:pPr>
            <a:r>
              <a:rPr lang="en-US" sz="3000" dirty="0"/>
              <a:t>	</a:t>
            </a:r>
            <a:r>
              <a:rPr lang="en-US" sz="3000" b="1" dirty="0"/>
              <a:t>Session 3: </a:t>
            </a:r>
            <a:r>
              <a:rPr lang="en-US" sz="3000" dirty="0"/>
              <a:t>(80, calculator): Mix of Type I,   	Type II, Type III tasks</a:t>
            </a:r>
          </a:p>
          <a:p>
            <a:pPr marL="114300" indent="0">
              <a:buNone/>
            </a:pPr>
            <a:endParaRPr lang="en-US" sz="1800" dirty="0"/>
          </a:p>
        </p:txBody>
      </p:sp>
    </p:spTree>
    <p:extLst>
      <p:ext uri="{BB962C8B-B14F-4D97-AF65-F5344CB8AC3E}">
        <p14:creationId xmlns:p14="http://schemas.microsoft.com/office/powerpoint/2010/main" val="3380316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C8D1D-86B9-48B9-A641-7BF98BE240EE}"/>
              </a:ext>
            </a:extLst>
          </p:cNvPr>
          <p:cNvSpPr>
            <a:spLocks noGrp="1"/>
          </p:cNvSpPr>
          <p:nvPr>
            <p:ph type="title"/>
          </p:nvPr>
        </p:nvSpPr>
        <p:spPr/>
        <p:txBody>
          <a:bodyPr>
            <a:noAutofit/>
          </a:bodyPr>
          <a:lstStyle/>
          <a:p>
            <a:r>
              <a:rPr lang="en-US" sz="4000" b="1" dirty="0"/>
              <a:t>Math Type I, II, and III Questions</a:t>
            </a:r>
          </a:p>
        </p:txBody>
      </p:sp>
      <p:sp>
        <p:nvSpPr>
          <p:cNvPr id="3" name="Text Placeholder 2">
            <a:extLst>
              <a:ext uri="{FF2B5EF4-FFF2-40B4-BE49-F238E27FC236}">
                <a16:creationId xmlns:a16="http://schemas.microsoft.com/office/drawing/2014/main" id="{B763D059-8096-4506-A7EF-715B0872C0B8}"/>
              </a:ext>
            </a:extLst>
          </p:cNvPr>
          <p:cNvSpPr>
            <a:spLocks noGrp="1"/>
          </p:cNvSpPr>
          <p:nvPr>
            <p:ph type="body" idx="1"/>
          </p:nvPr>
        </p:nvSpPr>
        <p:spPr>
          <a:xfrm>
            <a:off x="311700" y="1152474"/>
            <a:ext cx="8520600" cy="3711625"/>
          </a:xfrm>
        </p:spPr>
        <p:txBody>
          <a:bodyPr>
            <a:normAutofit fontScale="40000" lnSpcReduction="20000"/>
          </a:bodyPr>
          <a:lstStyle/>
          <a:p>
            <a:pPr marL="114300" indent="0">
              <a:buNone/>
            </a:pPr>
            <a:r>
              <a:rPr lang="en-US" sz="5500" b="1" dirty="0"/>
              <a:t>Type I questions</a:t>
            </a:r>
            <a:r>
              <a:rPr lang="en-US" sz="5500" dirty="0"/>
              <a:t>: designed to assess conceptual understanding, fluency, and application, are aligned to the major content specified for each grade and additional and supporting content.</a:t>
            </a:r>
          </a:p>
          <a:p>
            <a:pPr marL="114300" indent="0">
              <a:buNone/>
            </a:pPr>
            <a:endParaRPr lang="en-US" sz="5500" dirty="0"/>
          </a:p>
          <a:p>
            <a:pPr marL="114300" indent="0">
              <a:buNone/>
            </a:pPr>
            <a:r>
              <a:rPr lang="en-US" sz="5500" b="1" dirty="0"/>
              <a:t>Type II questions:  </a:t>
            </a:r>
            <a:r>
              <a:rPr lang="en-US" sz="5500" dirty="0"/>
              <a:t>Type II tasks are designed to assess student reasoning ability with the major content for the current grade level or previous grade level.</a:t>
            </a:r>
          </a:p>
          <a:p>
            <a:pPr marL="114300" indent="0">
              <a:buNone/>
            </a:pPr>
            <a:endParaRPr lang="en-US" sz="5500" dirty="0"/>
          </a:p>
          <a:p>
            <a:pPr marL="114300" indent="0">
              <a:buNone/>
            </a:pPr>
            <a:r>
              <a:rPr lang="en-US" sz="5500" b="1" dirty="0"/>
              <a:t>Type III questions: </a:t>
            </a:r>
            <a:r>
              <a:rPr lang="en-US" sz="5500" dirty="0"/>
              <a:t>Type III tasks are designed to assess student modeling ability with specified content of the current grade level or previous grade level.</a:t>
            </a:r>
          </a:p>
          <a:p>
            <a:endParaRPr lang="en-US" dirty="0"/>
          </a:p>
        </p:txBody>
      </p:sp>
    </p:spTree>
    <p:extLst>
      <p:ext uri="{BB962C8B-B14F-4D97-AF65-F5344CB8AC3E}">
        <p14:creationId xmlns:p14="http://schemas.microsoft.com/office/powerpoint/2010/main" val="4219273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2F362-2189-4395-9CBE-EC2FDAA5BC52}"/>
              </a:ext>
            </a:extLst>
          </p:cNvPr>
          <p:cNvSpPr>
            <a:spLocks noGrp="1"/>
          </p:cNvSpPr>
          <p:nvPr>
            <p:ph type="title"/>
          </p:nvPr>
        </p:nvSpPr>
        <p:spPr/>
        <p:txBody>
          <a:bodyPr>
            <a:noAutofit/>
          </a:bodyPr>
          <a:lstStyle/>
          <a:p>
            <a:r>
              <a:rPr lang="en-US" sz="4000" b="1" dirty="0"/>
              <a:t>Type I example (1)</a:t>
            </a:r>
          </a:p>
        </p:txBody>
      </p:sp>
      <p:pic>
        <p:nvPicPr>
          <p:cNvPr id="5" name="Picture 4">
            <a:extLst>
              <a:ext uri="{FF2B5EF4-FFF2-40B4-BE49-F238E27FC236}">
                <a16:creationId xmlns:a16="http://schemas.microsoft.com/office/drawing/2014/main" id="{BE0F8BFD-15C2-4C13-B884-89474127FD47}"/>
              </a:ext>
            </a:extLst>
          </p:cNvPr>
          <p:cNvPicPr>
            <a:picLocks noChangeAspect="1"/>
          </p:cNvPicPr>
          <p:nvPr/>
        </p:nvPicPr>
        <p:blipFill>
          <a:blip r:embed="rId2"/>
          <a:stretch>
            <a:fillRect/>
          </a:stretch>
        </p:blipFill>
        <p:spPr>
          <a:xfrm>
            <a:off x="311700" y="1117525"/>
            <a:ext cx="8520600" cy="3708475"/>
          </a:xfrm>
          <a:prstGeom prst="rect">
            <a:avLst/>
          </a:prstGeom>
        </p:spPr>
      </p:pic>
    </p:spTree>
    <p:extLst>
      <p:ext uri="{BB962C8B-B14F-4D97-AF65-F5344CB8AC3E}">
        <p14:creationId xmlns:p14="http://schemas.microsoft.com/office/powerpoint/2010/main" val="579686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AA0A-7E73-4376-A7F1-C8A8DFD73829}"/>
              </a:ext>
            </a:extLst>
          </p:cNvPr>
          <p:cNvSpPr>
            <a:spLocks noGrp="1"/>
          </p:cNvSpPr>
          <p:nvPr>
            <p:ph type="title"/>
          </p:nvPr>
        </p:nvSpPr>
        <p:spPr/>
        <p:txBody>
          <a:bodyPr>
            <a:noAutofit/>
          </a:bodyPr>
          <a:lstStyle/>
          <a:p>
            <a:r>
              <a:rPr lang="en-US" sz="4000" b="1" dirty="0"/>
              <a:t>Type I Example (2)</a:t>
            </a:r>
          </a:p>
        </p:txBody>
      </p:sp>
      <p:pic>
        <p:nvPicPr>
          <p:cNvPr id="4" name="Picture 3">
            <a:extLst>
              <a:ext uri="{FF2B5EF4-FFF2-40B4-BE49-F238E27FC236}">
                <a16:creationId xmlns:a16="http://schemas.microsoft.com/office/drawing/2014/main" id="{B5DA1CBC-9470-4C19-B22D-EC9FE0806D8C}"/>
              </a:ext>
            </a:extLst>
          </p:cNvPr>
          <p:cNvPicPr>
            <a:picLocks noChangeAspect="1"/>
          </p:cNvPicPr>
          <p:nvPr/>
        </p:nvPicPr>
        <p:blipFill>
          <a:blip r:embed="rId2"/>
          <a:stretch>
            <a:fillRect/>
          </a:stretch>
        </p:blipFill>
        <p:spPr>
          <a:xfrm>
            <a:off x="311700" y="1087575"/>
            <a:ext cx="8520600" cy="3776525"/>
          </a:xfrm>
          <a:prstGeom prst="rect">
            <a:avLst/>
          </a:prstGeom>
        </p:spPr>
      </p:pic>
    </p:spTree>
    <p:extLst>
      <p:ext uri="{BB962C8B-B14F-4D97-AF65-F5344CB8AC3E}">
        <p14:creationId xmlns:p14="http://schemas.microsoft.com/office/powerpoint/2010/main" val="1571716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0C24C-C11B-49BA-9D22-9005625C193B}"/>
              </a:ext>
            </a:extLst>
          </p:cNvPr>
          <p:cNvSpPr>
            <a:spLocks noGrp="1"/>
          </p:cNvSpPr>
          <p:nvPr>
            <p:ph type="title"/>
          </p:nvPr>
        </p:nvSpPr>
        <p:spPr>
          <a:xfrm>
            <a:off x="311700" y="116803"/>
            <a:ext cx="8520600" cy="572700"/>
          </a:xfrm>
        </p:spPr>
        <p:txBody>
          <a:bodyPr>
            <a:noAutofit/>
          </a:bodyPr>
          <a:lstStyle/>
          <a:p>
            <a:r>
              <a:rPr lang="en-US" sz="4000" b="1" dirty="0"/>
              <a:t>Type II Item Example</a:t>
            </a:r>
          </a:p>
        </p:txBody>
      </p:sp>
      <p:pic>
        <p:nvPicPr>
          <p:cNvPr id="4" name="Picture 3">
            <a:extLst>
              <a:ext uri="{FF2B5EF4-FFF2-40B4-BE49-F238E27FC236}">
                <a16:creationId xmlns:a16="http://schemas.microsoft.com/office/drawing/2014/main" id="{9E085B3A-5213-4A29-991D-2A7A5E8CBD99}"/>
              </a:ext>
            </a:extLst>
          </p:cNvPr>
          <p:cNvPicPr>
            <a:picLocks noChangeAspect="1"/>
          </p:cNvPicPr>
          <p:nvPr/>
        </p:nvPicPr>
        <p:blipFill>
          <a:blip r:embed="rId2"/>
          <a:stretch>
            <a:fillRect/>
          </a:stretch>
        </p:blipFill>
        <p:spPr>
          <a:xfrm>
            <a:off x="311700" y="867304"/>
            <a:ext cx="8428579" cy="3981594"/>
          </a:xfrm>
          <a:prstGeom prst="rect">
            <a:avLst/>
          </a:prstGeom>
        </p:spPr>
      </p:pic>
    </p:spTree>
    <p:extLst>
      <p:ext uri="{BB962C8B-B14F-4D97-AF65-F5344CB8AC3E}">
        <p14:creationId xmlns:p14="http://schemas.microsoft.com/office/powerpoint/2010/main" val="646142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FD743-E0C7-4A6F-BA54-413676BA6B8F}"/>
              </a:ext>
            </a:extLst>
          </p:cNvPr>
          <p:cNvSpPr>
            <a:spLocks noGrp="1"/>
          </p:cNvSpPr>
          <p:nvPr>
            <p:ph type="title"/>
          </p:nvPr>
        </p:nvSpPr>
        <p:spPr>
          <a:xfrm>
            <a:off x="311700" y="165625"/>
            <a:ext cx="8520600" cy="572700"/>
          </a:xfrm>
        </p:spPr>
        <p:txBody>
          <a:bodyPr>
            <a:noAutofit/>
          </a:bodyPr>
          <a:lstStyle/>
          <a:p>
            <a:r>
              <a:rPr lang="en-US" sz="4000" b="1" dirty="0"/>
              <a:t>Type III Item Example</a:t>
            </a:r>
          </a:p>
        </p:txBody>
      </p:sp>
      <p:pic>
        <p:nvPicPr>
          <p:cNvPr id="4" name="Picture 3">
            <a:extLst>
              <a:ext uri="{FF2B5EF4-FFF2-40B4-BE49-F238E27FC236}">
                <a16:creationId xmlns:a16="http://schemas.microsoft.com/office/drawing/2014/main" id="{3DBD468C-59E0-4375-B965-83830C36ED7B}"/>
              </a:ext>
            </a:extLst>
          </p:cNvPr>
          <p:cNvPicPr>
            <a:picLocks noChangeAspect="1"/>
          </p:cNvPicPr>
          <p:nvPr/>
        </p:nvPicPr>
        <p:blipFill>
          <a:blip r:embed="rId2"/>
          <a:stretch>
            <a:fillRect/>
          </a:stretch>
        </p:blipFill>
        <p:spPr>
          <a:xfrm>
            <a:off x="311700" y="910604"/>
            <a:ext cx="8520600" cy="3928480"/>
          </a:xfrm>
          <a:prstGeom prst="rect">
            <a:avLst/>
          </a:prstGeom>
        </p:spPr>
      </p:pic>
    </p:spTree>
    <p:extLst>
      <p:ext uri="{BB962C8B-B14F-4D97-AF65-F5344CB8AC3E}">
        <p14:creationId xmlns:p14="http://schemas.microsoft.com/office/powerpoint/2010/main" val="819704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4D6A-7188-4852-969B-EC9E9B8B281E}"/>
              </a:ext>
            </a:extLst>
          </p:cNvPr>
          <p:cNvSpPr>
            <a:spLocks noGrp="1"/>
          </p:cNvSpPr>
          <p:nvPr>
            <p:ph type="title"/>
          </p:nvPr>
        </p:nvSpPr>
        <p:spPr/>
        <p:txBody>
          <a:bodyPr>
            <a:normAutofit fontScale="90000"/>
          </a:bodyPr>
          <a:lstStyle/>
          <a:p>
            <a:r>
              <a:rPr lang="en-US" b="1" dirty="0"/>
              <a:t>ALGEBRA: May 7-9</a:t>
            </a:r>
          </a:p>
        </p:txBody>
      </p:sp>
      <p:sp>
        <p:nvSpPr>
          <p:cNvPr id="3" name="Text Placeholder 2">
            <a:extLst>
              <a:ext uri="{FF2B5EF4-FFF2-40B4-BE49-F238E27FC236}">
                <a16:creationId xmlns:a16="http://schemas.microsoft.com/office/drawing/2014/main" id="{0297D804-D852-4DF2-9E3A-A792426F23F8}"/>
              </a:ext>
            </a:extLst>
          </p:cNvPr>
          <p:cNvSpPr>
            <a:spLocks noGrp="1"/>
          </p:cNvSpPr>
          <p:nvPr>
            <p:ph type="body" idx="1"/>
          </p:nvPr>
        </p:nvSpPr>
        <p:spPr/>
        <p:txBody>
          <a:bodyPr>
            <a:normAutofit/>
          </a:bodyPr>
          <a:lstStyle/>
          <a:p>
            <a:pPr marL="114300" indent="0">
              <a:buNone/>
            </a:pPr>
            <a:r>
              <a:rPr lang="en-US" sz="2800" b="1" dirty="0"/>
              <a:t>Day 1 (May 7)</a:t>
            </a:r>
          </a:p>
          <a:p>
            <a:r>
              <a:rPr lang="en-US" sz="2800" dirty="0"/>
              <a:t>Session 1a: 25 minutes</a:t>
            </a:r>
          </a:p>
          <a:p>
            <a:r>
              <a:rPr lang="en-US" sz="2800" dirty="0"/>
              <a:t>Session 1b: 55 minutes</a:t>
            </a:r>
          </a:p>
          <a:p>
            <a:pPr marL="114300" indent="0">
              <a:buNone/>
            </a:pPr>
            <a:r>
              <a:rPr lang="en-US" sz="2800" b="1" dirty="0"/>
              <a:t>Day 2 (May 8)</a:t>
            </a:r>
          </a:p>
          <a:p>
            <a:pPr marL="114300" indent="0">
              <a:buNone/>
            </a:pPr>
            <a:r>
              <a:rPr lang="en-US" sz="2800" dirty="0"/>
              <a:t>Session 2: 90 minutes</a:t>
            </a:r>
          </a:p>
          <a:p>
            <a:pPr marL="114300" indent="0">
              <a:buNone/>
            </a:pPr>
            <a:r>
              <a:rPr lang="en-US" sz="2800" b="1" dirty="0"/>
              <a:t>Day 3 (May 9)</a:t>
            </a:r>
          </a:p>
          <a:p>
            <a:pPr marL="114300" indent="0">
              <a:buNone/>
            </a:pPr>
            <a:r>
              <a:rPr lang="en-US" sz="2800" dirty="0"/>
              <a:t>Session 3: 75 minutes</a:t>
            </a:r>
          </a:p>
        </p:txBody>
      </p:sp>
    </p:spTree>
    <p:extLst>
      <p:ext uri="{BB962C8B-B14F-4D97-AF65-F5344CB8AC3E}">
        <p14:creationId xmlns:p14="http://schemas.microsoft.com/office/powerpoint/2010/main" val="1490502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3BCB-9F3C-4B1F-8DCD-9D130BE3AD3C}"/>
              </a:ext>
            </a:extLst>
          </p:cNvPr>
          <p:cNvSpPr>
            <a:spLocks noGrp="1"/>
          </p:cNvSpPr>
          <p:nvPr>
            <p:ph type="title"/>
          </p:nvPr>
        </p:nvSpPr>
        <p:spPr>
          <a:xfrm>
            <a:off x="311700" y="152925"/>
            <a:ext cx="8520600" cy="572700"/>
          </a:xfrm>
        </p:spPr>
        <p:txBody>
          <a:bodyPr>
            <a:noAutofit/>
          </a:bodyPr>
          <a:lstStyle/>
          <a:p>
            <a:pPr algn="ctr"/>
            <a:r>
              <a:rPr lang="en-US" sz="4000" b="1" dirty="0"/>
              <a:t>Testing Day 4:</a:t>
            </a:r>
            <a:br>
              <a:rPr lang="en-US" sz="4000" b="1" dirty="0"/>
            </a:br>
            <a:r>
              <a:rPr lang="en-US" sz="4000" b="1" dirty="0"/>
              <a:t>SCIENCE</a:t>
            </a:r>
          </a:p>
        </p:txBody>
      </p:sp>
      <p:sp>
        <p:nvSpPr>
          <p:cNvPr id="3" name="Text Placeholder 2">
            <a:extLst>
              <a:ext uri="{FF2B5EF4-FFF2-40B4-BE49-F238E27FC236}">
                <a16:creationId xmlns:a16="http://schemas.microsoft.com/office/drawing/2014/main" id="{2FB94064-1CD2-48AB-92EB-68600CA991CB}"/>
              </a:ext>
            </a:extLst>
          </p:cNvPr>
          <p:cNvSpPr>
            <a:spLocks noGrp="1"/>
          </p:cNvSpPr>
          <p:nvPr>
            <p:ph type="body" idx="1"/>
          </p:nvPr>
        </p:nvSpPr>
        <p:spPr>
          <a:xfrm>
            <a:off x="311700" y="1368375"/>
            <a:ext cx="8520600" cy="3416400"/>
          </a:xfrm>
        </p:spPr>
        <p:txBody>
          <a:bodyPr>
            <a:normAutofit/>
          </a:bodyPr>
          <a:lstStyle/>
          <a:p>
            <a:pPr marL="114300" indent="0">
              <a:buNone/>
            </a:pPr>
            <a:r>
              <a:rPr lang="en-US" sz="4000" b="1" dirty="0"/>
              <a:t>Session 1:</a:t>
            </a:r>
            <a:r>
              <a:rPr lang="en-US" sz="4000" dirty="0"/>
              <a:t> 90 minutes</a:t>
            </a:r>
          </a:p>
          <a:p>
            <a:pPr marL="114300" indent="0">
              <a:buNone/>
            </a:pPr>
            <a:r>
              <a:rPr lang="en-US" sz="4000" b="1" dirty="0"/>
              <a:t>Session 2: </a:t>
            </a:r>
            <a:r>
              <a:rPr lang="en-US" sz="4000" dirty="0"/>
              <a:t>90 minutes</a:t>
            </a:r>
          </a:p>
          <a:p>
            <a:pPr marL="114300" indent="0">
              <a:buNone/>
            </a:pPr>
            <a:endParaRPr lang="en-US" sz="4000" dirty="0"/>
          </a:p>
          <a:p>
            <a:pPr marL="114300" indent="0">
              <a:buNone/>
            </a:pPr>
            <a:r>
              <a:rPr lang="en-US" sz="4000" b="1" dirty="0"/>
              <a:t>7</a:t>
            </a:r>
            <a:r>
              <a:rPr lang="en-US" sz="4000" b="1" baseline="30000" dirty="0"/>
              <a:t>th</a:t>
            </a:r>
            <a:r>
              <a:rPr lang="en-US" sz="4000" b="1" dirty="0"/>
              <a:t> and 8</a:t>
            </a:r>
            <a:r>
              <a:rPr lang="en-US" sz="4000" b="1" baseline="30000" dirty="0"/>
              <a:t>th</a:t>
            </a:r>
            <a:r>
              <a:rPr lang="en-US" sz="4000" b="1" dirty="0"/>
              <a:t> only:</a:t>
            </a:r>
          </a:p>
          <a:p>
            <a:pPr marL="114300" indent="0">
              <a:buNone/>
            </a:pPr>
            <a:r>
              <a:rPr lang="en-US" sz="4000" b="1" dirty="0"/>
              <a:t>Session 3: </a:t>
            </a:r>
            <a:r>
              <a:rPr lang="en-US" sz="4000" dirty="0"/>
              <a:t>45 minutes</a:t>
            </a:r>
            <a:endParaRPr lang="en-US" sz="1400" dirty="0"/>
          </a:p>
        </p:txBody>
      </p:sp>
    </p:spTree>
    <p:extLst>
      <p:ext uri="{BB962C8B-B14F-4D97-AF65-F5344CB8AC3E}">
        <p14:creationId xmlns:p14="http://schemas.microsoft.com/office/powerpoint/2010/main" val="141720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137400"/>
            <a:ext cx="8520600" cy="736600"/>
          </a:xfrm>
          <a:prstGeom prst="rect">
            <a:avLst/>
          </a:prstGeom>
          <a:ln w="57150">
            <a:solidFill>
              <a:schemeClr val="accent2"/>
            </a:solidFill>
          </a:ln>
        </p:spPr>
        <p:txBody>
          <a:bodyPr spcFirstLastPara="1" wrap="square" lIns="91425" tIns="91425" rIns="91425" bIns="91425" anchor="t" anchorCtr="0">
            <a:noAutofit/>
          </a:bodyPr>
          <a:lstStyle/>
          <a:p>
            <a:pPr algn="ctr"/>
            <a:r>
              <a:rPr lang="en" sz="4000" b="1" dirty="0"/>
              <a:t>LEAP Testing Dates: </a:t>
            </a:r>
            <a:r>
              <a:rPr lang="en-US" sz="4000" b="1" dirty="0">
                <a:solidFill>
                  <a:schemeClr val="bg1"/>
                </a:solidFill>
                <a:highlight>
                  <a:srgbClr val="0000FF"/>
                </a:highlight>
                <a:latin typeface="Calibri"/>
                <a:ea typeface="Calibri"/>
                <a:cs typeface="Calibri"/>
                <a:sym typeface="Calibri"/>
              </a:rPr>
              <a:t>April 15-May 3</a:t>
            </a:r>
            <a:br>
              <a:rPr lang="en-US" sz="9600" b="1" dirty="0">
                <a:solidFill>
                  <a:schemeClr val="bg1"/>
                </a:solidFill>
                <a:highlight>
                  <a:srgbClr val="808080"/>
                </a:highlight>
                <a:latin typeface="Calibri"/>
                <a:ea typeface="Calibri"/>
                <a:cs typeface="Calibri"/>
                <a:sym typeface="Calibri"/>
              </a:rPr>
            </a:br>
            <a:endParaRPr sz="4000" b="1" dirty="0">
              <a:solidFill>
                <a:schemeClr val="bg1"/>
              </a:solidFill>
              <a:highlight>
                <a:srgbClr val="808080"/>
              </a:highlight>
            </a:endParaRPr>
          </a:p>
        </p:txBody>
      </p:sp>
      <p:sp>
        <p:nvSpPr>
          <p:cNvPr id="55" name="Google Shape;55;p13"/>
          <p:cNvSpPr txBox="1">
            <a:spLocks noGrp="1"/>
          </p:cNvSpPr>
          <p:nvPr>
            <p:ph type="body" idx="1"/>
          </p:nvPr>
        </p:nvSpPr>
        <p:spPr>
          <a:xfrm>
            <a:off x="101600" y="874000"/>
            <a:ext cx="9042400" cy="4612400"/>
          </a:xfrm>
          <a:prstGeom prst="rect">
            <a:avLst/>
          </a:prstGeom>
        </p:spPr>
        <p:txBody>
          <a:bodyPr spcFirstLastPara="1" wrap="square" lIns="91425" tIns="91425" rIns="91425" bIns="91425" anchor="t" anchorCtr="0">
            <a:normAutofit fontScale="25000" lnSpcReduction="20000"/>
          </a:bodyPr>
          <a:lstStyle/>
          <a:p>
            <a:pPr marL="0" lvl="0" indent="0" algn="l" rtl="0">
              <a:lnSpc>
                <a:spcPct val="90000"/>
              </a:lnSpc>
              <a:spcBef>
                <a:spcPts val="1000"/>
              </a:spcBef>
              <a:spcAft>
                <a:spcPts val="0"/>
              </a:spcAft>
              <a:buClr>
                <a:schemeClr val="dk1"/>
              </a:buClr>
              <a:buSzPts val="523"/>
              <a:buFont typeface="Arial"/>
              <a:buNone/>
            </a:pPr>
            <a:r>
              <a:rPr lang="en" sz="14800" dirty="0">
                <a:solidFill>
                  <a:schemeClr val="dk1"/>
                </a:solidFill>
              </a:rPr>
              <a:t>•</a:t>
            </a:r>
            <a:r>
              <a:rPr lang="en" sz="14400" b="1" dirty="0">
                <a:solidFill>
                  <a:schemeClr val="dk1"/>
                </a:solidFill>
                <a:latin typeface="Calibri"/>
                <a:ea typeface="Calibri"/>
                <a:cs typeface="Calibri"/>
                <a:sym typeface="Calibri"/>
              </a:rPr>
              <a:t>April 15-17:</a:t>
            </a:r>
            <a:r>
              <a:rPr lang="en" sz="14400" dirty="0">
                <a:solidFill>
                  <a:schemeClr val="dk1"/>
                </a:solidFill>
                <a:latin typeface="Calibri"/>
                <a:ea typeface="Calibri"/>
                <a:cs typeface="Calibri"/>
                <a:sym typeface="Calibri"/>
              </a:rPr>
              <a:t> </a:t>
            </a:r>
            <a:r>
              <a:rPr lang="en" sz="14400" dirty="0">
                <a:solidFill>
                  <a:schemeClr val="dk1"/>
                </a:solidFill>
                <a:highlight>
                  <a:srgbClr val="FF00FF"/>
                </a:highlight>
                <a:latin typeface="Calibri"/>
                <a:ea typeface="Calibri"/>
                <a:cs typeface="Calibri"/>
                <a:sym typeface="Calibri"/>
              </a:rPr>
              <a:t>7</a:t>
            </a:r>
            <a:r>
              <a:rPr lang="en" sz="14400" baseline="30000" dirty="0">
                <a:solidFill>
                  <a:schemeClr val="dk1"/>
                </a:solidFill>
                <a:highlight>
                  <a:srgbClr val="FF00FF"/>
                </a:highlight>
                <a:latin typeface="Calibri"/>
                <a:ea typeface="Calibri"/>
                <a:cs typeface="Calibri"/>
                <a:sym typeface="Calibri"/>
              </a:rPr>
              <a:t>th</a:t>
            </a:r>
            <a:r>
              <a:rPr lang="en" sz="14400" dirty="0">
                <a:solidFill>
                  <a:schemeClr val="dk1"/>
                </a:solidFill>
                <a:latin typeface="Calibri"/>
                <a:ea typeface="Calibri"/>
                <a:cs typeface="Calibri"/>
                <a:sym typeface="Calibri"/>
              </a:rPr>
              <a:t> math and ELA sessions 1-3</a:t>
            </a:r>
            <a:endParaRPr sz="14400" dirty="0">
              <a:solidFill>
                <a:schemeClr val="dk1"/>
              </a:solidFill>
              <a:latin typeface="Calibri"/>
              <a:ea typeface="Calibri"/>
              <a:cs typeface="Calibri"/>
              <a:sym typeface="Calibri"/>
            </a:endParaRPr>
          </a:p>
          <a:p>
            <a:pPr marL="1143000" lvl="0" indent="-1143000" algn="l" rtl="0">
              <a:lnSpc>
                <a:spcPct val="90000"/>
              </a:lnSpc>
              <a:spcBef>
                <a:spcPts val="1000"/>
              </a:spcBef>
              <a:spcAft>
                <a:spcPts val="0"/>
              </a:spcAft>
              <a:buClr>
                <a:schemeClr val="dk1"/>
              </a:buClr>
              <a:buSzPts val="523"/>
              <a:buFont typeface="Arial" panose="020B0604020202020204" pitchFamily="34" charset="0"/>
              <a:buChar char="•"/>
            </a:pPr>
            <a:r>
              <a:rPr lang="en" sz="14400" dirty="0">
                <a:solidFill>
                  <a:schemeClr val="dk1"/>
                </a:solidFill>
              </a:rPr>
              <a:t>•</a:t>
            </a:r>
            <a:r>
              <a:rPr lang="en" sz="14400" b="1" dirty="0">
                <a:solidFill>
                  <a:schemeClr val="dk1"/>
                </a:solidFill>
                <a:latin typeface="Calibri"/>
                <a:ea typeface="Calibri"/>
                <a:cs typeface="Calibri"/>
                <a:sym typeface="Calibri"/>
              </a:rPr>
              <a:t>April 18-19, 22:</a:t>
            </a:r>
            <a:r>
              <a:rPr lang="en" sz="14400" dirty="0">
                <a:solidFill>
                  <a:schemeClr val="dk1"/>
                </a:solidFill>
                <a:latin typeface="Calibri"/>
                <a:ea typeface="Calibri"/>
                <a:cs typeface="Calibri"/>
                <a:sym typeface="Calibri"/>
              </a:rPr>
              <a:t> </a:t>
            </a:r>
            <a:r>
              <a:rPr lang="en" sz="14400" dirty="0">
                <a:solidFill>
                  <a:schemeClr val="dk1"/>
                </a:solidFill>
                <a:highlight>
                  <a:srgbClr val="00FF00"/>
                </a:highlight>
                <a:latin typeface="Calibri"/>
                <a:ea typeface="Calibri"/>
                <a:cs typeface="Calibri"/>
                <a:sym typeface="Calibri"/>
              </a:rPr>
              <a:t>6</a:t>
            </a:r>
            <a:r>
              <a:rPr lang="en" sz="14400" baseline="30000" dirty="0">
                <a:solidFill>
                  <a:schemeClr val="dk1"/>
                </a:solidFill>
                <a:highlight>
                  <a:srgbClr val="00FF00"/>
                </a:highlight>
                <a:latin typeface="Calibri"/>
                <a:ea typeface="Calibri"/>
                <a:cs typeface="Calibri"/>
                <a:sym typeface="Calibri"/>
              </a:rPr>
              <a:t>th</a:t>
            </a:r>
            <a:r>
              <a:rPr lang="en" sz="14400" dirty="0">
                <a:solidFill>
                  <a:schemeClr val="dk1"/>
                </a:solidFill>
                <a:highlight>
                  <a:srgbClr val="00FF00"/>
                </a:highlight>
                <a:latin typeface="Calibri"/>
                <a:ea typeface="Calibri"/>
                <a:cs typeface="Calibri"/>
                <a:sym typeface="Calibri"/>
              </a:rPr>
              <a:t> </a:t>
            </a:r>
            <a:r>
              <a:rPr lang="en" sz="14400" dirty="0">
                <a:solidFill>
                  <a:schemeClr val="dk1"/>
                </a:solidFill>
                <a:latin typeface="Calibri"/>
                <a:ea typeface="Calibri"/>
                <a:cs typeface="Calibri"/>
                <a:sym typeface="Calibri"/>
              </a:rPr>
              <a:t>math and ELA sessions 1-3</a:t>
            </a:r>
            <a:endParaRPr sz="14400" dirty="0">
              <a:solidFill>
                <a:schemeClr val="dk1"/>
              </a:solidFill>
              <a:latin typeface="Calibri"/>
              <a:ea typeface="Calibri"/>
              <a:cs typeface="Calibri"/>
              <a:sym typeface="Calibri"/>
            </a:endParaRPr>
          </a:p>
          <a:p>
            <a:pPr marL="0" lvl="0" indent="0" algn="l" rtl="0">
              <a:lnSpc>
                <a:spcPct val="90000"/>
              </a:lnSpc>
              <a:spcBef>
                <a:spcPts val="1000"/>
              </a:spcBef>
              <a:spcAft>
                <a:spcPts val="0"/>
              </a:spcAft>
              <a:buClr>
                <a:schemeClr val="dk1"/>
              </a:buClr>
              <a:buSzPts val="523"/>
              <a:buFont typeface="Arial"/>
              <a:buNone/>
            </a:pPr>
            <a:r>
              <a:rPr lang="en" sz="14400" dirty="0">
                <a:solidFill>
                  <a:schemeClr val="dk1"/>
                </a:solidFill>
              </a:rPr>
              <a:t>•</a:t>
            </a:r>
            <a:r>
              <a:rPr lang="en" sz="14400" b="1" dirty="0">
                <a:solidFill>
                  <a:schemeClr val="dk1"/>
                </a:solidFill>
                <a:latin typeface="Calibri"/>
                <a:ea typeface="Calibri"/>
                <a:cs typeface="Calibri"/>
                <a:sym typeface="Calibri"/>
              </a:rPr>
              <a:t>April 23-25:</a:t>
            </a:r>
            <a:r>
              <a:rPr lang="en" sz="14400" dirty="0">
                <a:solidFill>
                  <a:schemeClr val="dk1"/>
                </a:solidFill>
                <a:latin typeface="Calibri"/>
                <a:ea typeface="Calibri"/>
                <a:cs typeface="Calibri"/>
                <a:sym typeface="Calibri"/>
              </a:rPr>
              <a:t> </a:t>
            </a:r>
            <a:r>
              <a:rPr lang="en" sz="14400" dirty="0">
                <a:solidFill>
                  <a:schemeClr val="dk1"/>
                </a:solidFill>
                <a:highlight>
                  <a:srgbClr val="00FFFF"/>
                </a:highlight>
                <a:latin typeface="Calibri"/>
                <a:ea typeface="Calibri"/>
                <a:cs typeface="Calibri"/>
                <a:sym typeface="Calibri"/>
              </a:rPr>
              <a:t>8</a:t>
            </a:r>
            <a:r>
              <a:rPr lang="en" sz="14400" baseline="30000" dirty="0">
                <a:solidFill>
                  <a:schemeClr val="dk1"/>
                </a:solidFill>
                <a:highlight>
                  <a:srgbClr val="00FFFF"/>
                </a:highlight>
                <a:latin typeface="Calibri"/>
                <a:ea typeface="Calibri"/>
                <a:cs typeface="Calibri"/>
                <a:sym typeface="Calibri"/>
              </a:rPr>
              <a:t>th</a:t>
            </a:r>
            <a:r>
              <a:rPr lang="en" sz="14400" dirty="0">
                <a:solidFill>
                  <a:schemeClr val="dk1"/>
                </a:solidFill>
                <a:highlight>
                  <a:srgbClr val="00FFFF"/>
                </a:highlight>
                <a:latin typeface="Calibri"/>
                <a:ea typeface="Calibri"/>
                <a:cs typeface="Calibri"/>
                <a:sym typeface="Calibri"/>
              </a:rPr>
              <a:t> </a:t>
            </a:r>
            <a:r>
              <a:rPr lang="en" sz="14400" dirty="0">
                <a:solidFill>
                  <a:schemeClr val="dk1"/>
                </a:solidFill>
                <a:latin typeface="Calibri"/>
                <a:ea typeface="Calibri"/>
                <a:cs typeface="Calibri"/>
                <a:sym typeface="Calibri"/>
              </a:rPr>
              <a:t>math and ELA sessions 1-3</a:t>
            </a:r>
            <a:endParaRPr sz="14400" dirty="0">
              <a:solidFill>
                <a:schemeClr val="dk1"/>
              </a:solidFill>
              <a:latin typeface="Calibri"/>
              <a:ea typeface="Calibri"/>
              <a:cs typeface="Calibri"/>
              <a:sym typeface="Calibri"/>
            </a:endParaRPr>
          </a:p>
          <a:p>
            <a:pPr marL="0" lvl="0" indent="0" algn="l" rtl="0">
              <a:lnSpc>
                <a:spcPct val="90000"/>
              </a:lnSpc>
              <a:spcBef>
                <a:spcPts val="1000"/>
              </a:spcBef>
              <a:spcAft>
                <a:spcPts val="0"/>
              </a:spcAft>
              <a:buClr>
                <a:schemeClr val="dk1"/>
              </a:buClr>
              <a:buSzPts val="523"/>
              <a:buFont typeface="Arial"/>
              <a:buNone/>
            </a:pPr>
            <a:r>
              <a:rPr lang="en" sz="14400" dirty="0">
                <a:solidFill>
                  <a:schemeClr val="dk1"/>
                </a:solidFill>
              </a:rPr>
              <a:t>•</a:t>
            </a:r>
            <a:r>
              <a:rPr lang="en" sz="14400" b="1" dirty="0">
                <a:solidFill>
                  <a:schemeClr val="dk1"/>
                </a:solidFill>
                <a:latin typeface="Calibri"/>
                <a:ea typeface="Calibri"/>
                <a:cs typeface="Calibri"/>
                <a:sym typeface="Calibri"/>
              </a:rPr>
              <a:t>April 26, 29:</a:t>
            </a:r>
            <a:r>
              <a:rPr lang="en" sz="14400" dirty="0">
                <a:solidFill>
                  <a:schemeClr val="dk1"/>
                </a:solidFill>
                <a:highlight>
                  <a:srgbClr val="FF00FF"/>
                </a:highlight>
                <a:latin typeface="Calibri"/>
                <a:ea typeface="Calibri"/>
                <a:cs typeface="Calibri"/>
                <a:sym typeface="Calibri"/>
              </a:rPr>
              <a:t> 7</a:t>
            </a:r>
            <a:r>
              <a:rPr lang="en" sz="14400" baseline="30000" dirty="0">
                <a:solidFill>
                  <a:schemeClr val="dk1"/>
                </a:solidFill>
                <a:highlight>
                  <a:srgbClr val="FF00FF"/>
                </a:highlight>
                <a:latin typeface="Calibri"/>
                <a:ea typeface="Calibri"/>
                <a:cs typeface="Calibri"/>
                <a:sym typeface="Calibri"/>
              </a:rPr>
              <a:t>th</a:t>
            </a:r>
            <a:r>
              <a:rPr lang="en" sz="14400" dirty="0">
                <a:solidFill>
                  <a:schemeClr val="dk1"/>
                </a:solidFill>
                <a:highlight>
                  <a:srgbClr val="FF00FF"/>
                </a:highlight>
                <a:latin typeface="Calibri"/>
                <a:ea typeface="Calibri"/>
                <a:cs typeface="Calibri"/>
                <a:sym typeface="Calibri"/>
              </a:rPr>
              <a:t> </a:t>
            </a:r>
            <a:r>
              <a:rPr lang="en" sz="14400" dirty="0">
                <a:solidFill>
                  <a:schemeClr val="dk1"/>
                </a:solidFill>
                <a:latin typeface="Calibri"/>
                <a:ea typeface="Calibri"/>
                <a:cs typeface="Calibri"/>
                <a:sym typeface="Calibri"/>
              </a:rPr>
              <a:t>social studies and science</a:t>
            </a:r>
            <a:endParaRPr sz="14400" dirty="0">
              <a:solidFill>
                <a:schemeClr val="dk1"/>
              </a:solidFill>
              <a:latin typeface="Calibri"/>
              <a:ea typeface="Calibri"/>
              <a:cs typeface="Calibri"/>
              <a:sym typeface="Calibri"/>
            </a:endParaRPr>
          </a:p>
          <a:p>
            <a:pPr marL="0" lvl="0" indent="0" algn="l" rtl="0">
              <a:lnSpc>
                <a:spcPct val="90000"/>
              </a:lnSpc>
              <a:spcBef>
                <a:spcPts val="1000"/>
              </a:spcBef>
              <a:spcAft>
                <a:spcPts val="0"/>
              </a:spcAft>
              <a:buClr>
                <a:schemeClr val="dk1"/>
              </a:buClr>
              <a:buSzPts val="523"/>
              <a:buFont typeface="Arial"/>
              <a:buNone/>
            </a:pPr>
            <a:r>
              <a:rPr lang="en" sz="14400" dirty="0">
                <a:solidFill>
                  <a:schemeClr val="dk1"/>
                </a:solidFill>
              </a:rPr>
              <a:t>•</a:t>
            </a:r>
            <a:r>
              <a:rPr lang="en" sz="14400" b="1" dirty="0">
                <a:solidFill>
                  <a:schemeClr val="dk1"/>
                </a:solidFill>
                <a:latin typeface="Calibri"/>
                <a:ea typeface="Calibri"/>
                <a:cs typeface="Calibri"/>
                <a:sym typeface="Calibri"/>
              </a:rPr>
              <a:t>April 30, May 1: </a:t>
            </a:r>
            <a:r>
              <a:rPr lang="en" sz="14400" dirty="0">
                <a:solidFill>
                  <a:schemeClr val="dk1"/>
                </a:solidFill>
                <a:highlight>
                  <a:srgbClr val="00FF00"/>
                </a:highlight>
                <a:latin typeface="Calibri"/>
                <a:ea typeface="Calibri"/>
                <a:cs typeface="Calibri"/>
                <a:sym typeface="Calibri"/>
              </a:rPr>
              <a:t>6</a:t>
            </a:r>
            <a:r>
              <a:rPr lang="en" sz="14400" baseline="30000" dirty="0">
                <a:solidFill>
                  <a:schemeClr val="dk1"/>
                </a:solidFill>
                <a:highlight>
                  <a:srgbClr val="00FF00"/>
                </a:highlight>
                <a:latin typeface="Calibri"/>
                <a:ea typeface="Calibri"/>
                <a:cs typeface="Calibri"/>
                <a:sym typeface="Calibri"/>
              </a:rPr>
              <a:t>th</a:t>
            </a:r>
            <a:r>
              <a:rPr lang="en" sz="14400" dirty="0">
                <a:solidFill>
                  <a:schemeClr val="dk1"/>
                </a:solidFill>
                <a:highlight>
                  <a:srgbClr val="00FF00"/>
                </a:highlight>
                <a:latin typeface="Calibri"/>
                <a:ea typeface="Calibri"/>
                <a:cs typeface="Calibri"/>
                <a:sym typeface="Calibri"/>
              </a:rPr>
              <a:t> </a:t>
            </a:r>
            <a:r>
              <a:rPr lang="en" sz="14400" dirty="0">
                <a:solidFill>
                  <a:schemeClr val="dk1"/>
                </a:solidFill>
                <a:latin typeface="Calibri"/>
                <a:ea typeface="Calibri"/>
                <a:cs typeface="Calibri"/>
                <a:sym typeface="Calibri"/>
              </a:rPr>
              <a:t>social studies and science</a:t>
            </a:r>
            <a:endParaRPr sz="14400" dirty="0">
              <a:solidFill>
                <a:schemeClr val="dk1"/>
              </a:solidFill>
              <a:latin typeface="Calibri"/>
              <a:ea typeface="Calibri"/>
              <a:cs typeface="Calibri"/>
              <a:sym typeface="Calibri"/>
            </a:endParaRPr>
          </a:p>
          <a:p>
            <a:pPr marL="0" lvl="0" indent="0" algn="l" rtl="0">
              <a:lnSpc>
                <a:spcPct val="90000"/>
              </a:lnSpc>
              <a:spcBef>
                <a:spcPts val="1000"/>
              </a:spcBef>
              <a:spcAft>
                <a:spcPts val="0"/>
              </a:spcAft>
              <a:buClr>
                <a:schemeClr val="dk1"/>
              </a:buClr>
              <a:buSzPts val="523"/>
              <a:buFont typeface="Arial"/>
              <a:buNone/>
            </a:pPr>
            <a:r>
              <a:rPr lang="en" sz="14400" dirty="0">
                <a:solidFill>
                  <a:schemeClr val="dk1"/>
                </a:solidFill>
              </a:rPr>
              <a:t>•</a:t>
            </a:r>
            <a:r>
              <a:rPr lang="en" sz="14400" b="1" dirty="0">
                <a:solidFill>
                  <a:schemeClr val="dk1"/>
                </a:solidFill>
                <a:latin typeface="Calibri"/>
                <a:ea typeface="Calibri"/>
                <a:cs typeface="Calibri"/>
                <a:sym typeface="Calibri"/>
              </a:rPr>
              <a:t>May 2-3: </a:t>
            </a:r>
            <a:r>
              <a:rPr lang="en" sz="14400" dirty="0">
                <a:solidFill>
                  <a:schemeClr val="dk1"/>
                </a:solidFill>
                <a:highlight>
                  <a:srgbClr val="00FFFF"/>
                </a:highlight>
                <a:latin typeface="Calibri"/>
                <a:ea typeface="Calibri"/>
                <a:cs typeface="Calibri"/>
                <a:sym typeface="Calibri"/>
              </a:rPr>
              <a:t>8</a:t>
            </a:r>
            <a:r>
              <a:rPr lang="en" sz="14400" baseline="30000" dirty="0">
                <a:solidFill>
                  <a:schemeClr val="dk1"/>
                </a:solidFill>
                <a:highlight>
                  <a:srgbClr val="00FFFF"/>
                </a:highlight>
                <a:latin typeface="Calibri"/>
                <a:ea typeface="Calibri"/>
                <a:cs typeface="Calibri"/>
                <a:sym typeface="Calibri"/>
              </a:rPr>
              <a:t>th</a:t>
            </a:r>
            <a:r>
              <a:rPr lang="en" sz="14400" dirty="0">
                <a:solidFill>
                  <a:schemeClr val="dk1"/>
                </a:solidFill>
                <a:highlight>
                  <a:srgbClr val="00FFFF"/>
                </a:highlight>
                <a:latin typeface="Calibri"/>
                <a:ea typeface="Calibri"/>
                <a:cs typeface="Calibri"/>
                <a:sym typeface="Calibri"/>
              </a:rPr>
              <a:t> </a:t>
            </a:r>
            <a:r>
              <a:rPr lang="en" sz="14400" dirty="0">
                <a:solidFill>
                  <a:schemeClr val="dk1"/>
                </a:solidFill>
                <a:latin typeface="Calibri"/>
                <a:ea typeface="Calibri"/>
                <a:cs typeface="Calibri"/>
                <a:sym typeface="Calibri"/>
              </a:rPr>
              <a:t>social studies and science</a:t>
            </a:r>
          </a:p>
          <a:p>
            <a:pPr marL="177800" indent="-177800">
              <a:lnSpc>
                <a:spcPct val="90000"/>
              </a:lnSpc>
              <a:spcBef>
                <a:spcPts val="1000"/>
              </a:spcBef>
              <a:buClr>
                <a:schemeClr val="dk1"/>
              </a:buClr>
              <a:buSzPct val="100000"/>
              <a:buFont typeface="Arial" panose="020B0604020202020204" pitchFamily="34" charset="0"/>
              <a:buChar char="•"/>
            </a:pPr>
            <a:r>
              <a:rPr lang="en" sz="14400" b="1" dirty="0">
                <a:solidFill>
                  <a:schemeClr val="dk1"/>
                </a:solidFill>
                <a:latin typeface="Calibri"/>
                <a:ea typeface="Calibri"/>
                <a:cs typeface="Calibri"/>
                <a:sym typeface="Calibri"/>
              </a:rPr>
              <a:t>May 7-9: </a:t>
            </a:r>
            <a:r>
              <a:rPr lang="en" sz="14400" dirty="0">
                <a:solidFill>
                  <a:schemeClr val="dk1"/>
                </a:solidFill>
                <a:latin typeface="Calibri"/>
                <a:ea typeface="Calibri"/>
                <a:cs typeface="Calibri"/>
                <a:sym typeface="Calibri"/>
              </a:rPr>
              <a:t>Algebra EOC testing</a:t>
            </a:r>
          </a:p>
          <a:p>
            <a:pPr marL="1143000" indent="-1143000">
              <a:lnSpc>
                <a:spcPct val="90000"/>
              </a:lnSpc>
              <a:spcBef>
                <a:spcPts val="1000"/>
              </a:spcBef>
              <a:buClr>
                <a:schemeClr val="dk1"/>
              </a:buClr>
              <a:buSzPts val="523"/>
            </a:pPr>
            <a:endParaRPr lang="en" sz="14400" dirty="0">
              <a:solidFill>
                <a:schemeClr val="dk1"/>
              </a:solidFill>
              <a:latin typeface="Calibri"/>
              <a:ea typeface="Calibri"/>
              <a:cs typeface="Calibri"/>
              <a:sym typeface="Calibri"/>
            </a:endParaRPr>
          </a:p>
          <a:p>
            <a:pPr marL="0" lvl="0" indent="0" algn="l" rtl="0">
              <a:lnSpc>
                <a:spcPct val="90000"/>
              </a:lnSpc>
              <a:spcBef>
                <a:spcPts val="1000"/>
              </a:spcBef>
              <a:spcAft>
                <a:spcPts val="0"/>
              </a:spcAft>
              <a:buClr>
                <a:schemeClr val="dk1"/>
              </a:buClr>
              <a:buSzPts val="523"/>
              <a:buFont typeface="Arial"/>
              <a:buNone/>
            </a:pPr>
            <a:endParaRPr lang="en" sz="14400" dirty="0">
              <a:solidFill>
                <a:schemeClr val="dk1"/>
              </a:solidFill>
              <a:latin typeface="Calibri"/>
              <a:ea typeface="Calibri"/>
              <a:cs typeface="Calibri"/>
              <a:sym typeface="Calibri"/>
            </a:endParaRPr>
          </a:p>
          <a:p>
            <a:pPr marL="1143000" indent="-1143000">
              <a:lnSpc>
                <a:spcPct val="90000"/>
              </a:lnSpc>
              <a:spcBef>
                <a:spcPts val="1000"/>
              </a:spcBef>
              <a:buClr>
                <a:schemeClr val="dk1"/>
              </a:buClr>
              <a:buSzPts val="523"/>
            </a:pPr>
            <a:endParaRPr lang="en" sz="14400" dirty="0">
              <a:solidFill>
                <a:schemeClr val="dk1"/>
              </a:solidFill>
              <a:latin typeface="Calibri"/>
              <a:ea typeface="Calibri"/>
              <a:cs typeface="Calibri"/>
              <a:sym typeface="Calibri"/>
            </a:endParaRPr>
          </a:p>
          <a:p>
            <a:pPr marL="0" lvl="0" indent="0" algn="l" rtl="0">
              <a:lnSpc>
                <a:spcPct val="90000"/>
              </a:lnSpc>
              <a:spcBef>
                <a:spcPts val="1000"/>
              </a:spcBef>
              <a:spcAft>
                <a:spcPts val="0"/>
              </a:spcAft>
              <a:buClr>
                <a:schemeClr val="dk1"/>
              </a:buClr>
              <a:buSzPts val="523"/>
              <a:buFont typeface="Arial"/>
              <a:buNone/>
            </a:pPr>
            <a:endParaRPr sz="14800" dirty="0">
              <a:solidFill>
                <a:schemeClr val="dk1"/>
              </a:solidFill>
              <a:latin typeface="Calibri"/>
              <a:ea typeface="Calibri"/>
              <a:cs typeface="Calibri"/>
              <a:sym typeface="Calibri"/>
            </a:endParaRPr>
          </a:p>
          <a:p>
            <a:pPr marL="0" lvl="0" indent="0" algn="l" rtl="0">
              <a:spcBef>
                <a:spcPts val="0"/>
              </a:spcBef>
              <a:spcAft>
                <a:spcPts val="12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D8079-0099-421D-A3DA-C216C9B1CE9B}"/>
              </a:ext>
            </a:extLst>
          </p:cNvPr>
          <p:cNvSpPr>
            <a:spLocks noGrp="1"/>
          </p:cNvSpPr>
          <p:nvPr>
            <p:ph type="title"/>
          </p:nvPr>
        </p:nvSpPr>
        <p:spPr/>
        <p:txBody>
          <a:bodyPr>
            <a:noAutofit/>
          </a:bodyPr>
          <a:lstStyle/>
          <a:p>
            <a:pPr algn="ctr"/>
            <a:r>
              <a:rPr lang="en-US" sz="4000" b="1" dirty="0"/>
              <a:t>Science Sessions Overview</a:t>
            </a:r>
            <a:endParaRPr lang="en-US" sz="4000" dirty="0"/>
          </a:p>
        </p:txBody>
      </p:sp>
      <p:sp>
        <p:nvSpPr>
          <p:cNvPr id="3" name="Text Placeholder 2">
            <a:extLst>
              <a:ext uri="{FF2B5EF4-FFF2-40B4-BE49-F238E27FC236}">
                <a16:creationId xmlns:a16="http://schemas.microsoft.com/office/drawing/2014/main" id="{9EF4C3FE-5485-41D6-8C72-F93918523F7A}"/>
              </a:ext>
            </a:extLst>
          </p:cNvPr>
          <p:cNvSpPr>
            <a:spLocks noGrp="1"/>
          </p:cNvSpPr>
          <p:nvPr>
            <p:ph type="body" idx="1"/>
          </p:nvPr>
        </p:nvSpPr>
        <p:spPr>
          <a:xfrm>
            <a:off x="311700" y="1017725"/>
            <a:ext cx="8520600" cy="3991025"/>
          </a:xfrm>
        </p:spPr>
        <p:txBody>
          <a:bodyPr>
            <a:noAutofit/>
          </a:bodyPr>
          <a:lstStyle/>
          <a:p>
            <a:r>
              <a:rPr lang="en-US" sz="2500" dirty="0"/>
              <a:t>Session 1: (90)</a:t>
            </a:r>
          </a:p>
          <a:p>
            <a:pPr lvl="1"/>
            <a:r>
              <a:rPr lang="en-US" sz="2500" dirty="0"/>
              <a:t>3 Item Sets</a:t>
            </a:r>
          </a:p>
          <a:p>
            <a:pPr lvl="1"/>
            <a:r>
              <a:rPr lang="en-US" sz="2500" dirty="0"/>
              <a:t>6 Standalone items</a:t>
            </a:r>
          </a:p>
          <a:p>
            <a:r>
              <a:rPr lang="en-US" sz="2500" dirty="0"/>
              <a:t>Session 2: (90)</a:t>
            </a:r>
          </a:p>
          <a:p>
            <a:pPr lvl="1"/>
            <a:r>
              <a:rPr lang="en-US" sz="2500" dirty="0"/>
              <a:t>Task</a:t>
            </a:r>
          </a:p>
          <a:p>
            <a:pPr lvl="1"/>
            <a:r>
              <a:rPr lang="en-US" sz="2500" dirty="0"/>
              <a:t>2 Item Sets</a:t>
            </a:r>
          </a:p>
          <a:p>
            <a:r>
              <a:rPr lang="en-US" sz="2500" dirty="0"/>
              <a:t>Session 3: (45, 7</a:t>
            </a:r>
            <a:r>
              <a:rPr lang="en-US" sz="2500" baseline="30000" dirty="0"/>
              <a:t>th</a:t>
            </a:r>
            <a:r>
              <a:rPr lang="en-US" sz="2500" dirty="0"/>
              <a:t> and 8</a:t>
            </a:r>
            <a:r>
              <a:rPr lang="en-US" sz="2500" baseline="30000" dirty="0"/>
              <a:t>th</a:t>
            </a:r>
            <a:r>
              <a:rPr lang="en-US" sz="2500" dirty="0"/>
              <a:t> graders only)</a:t>
            </a:r>
          </a:p>
          <a:p>
            <a:pPr lvl="1"/>
            <a:r>
              <a:rPr lang="en-US" sz="2500" dirty="0"/>
              <a:t>5 Item Sets</a:t>
            </a:r>
          </a:p>
          <a:p>
            <a:pPr lvl="1"/>
            <a:r>
              <a:rPr lang="en-US" sz="2500" dirty="0"/>
              <a:t>1 Task</a:t>
            </a:r>
          </a:p>
          <a:p>
            <a:pPr lvl="1"/>
            <a:r>
              <a:rPr lang="en-US" sz="2500" dirty="0"/>
              <a:t>12 Standalones</a:t>
            </a:r>
          </a:p>
        </p:txBody>
      </p:sp>
    </p:spTree>
    <p:extLst>
      <p:ext uri="{BB962C8B-B14F-4D97-AF65-F5344CB8AC3E}">
        <p14:creationId xmlns:p14="http://schemas.microsoft.com/office/powerpoint/2010/main" val="4100759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B04F-B562-4029-98EC-8F37D97D8CD0}"/>
              </a:ext>
            </a:extLst>
          </p:cNvPr>
          <p:cNvSpPr>
            <a:spLocks noGrp="1"/>
          </p:cNvSpPr>
          <p:nvPr>
            <p:ph type="title"/>
          </p:nvPr>
        </p:nvSpPr>
        <p:spPr/>
        <p:txBody>
          <a:bodyPr>
            <a:noAutofit/>
          </a:bodyPr>
          <a:lstStyle/>
          <a:p>
            <a:pPr algn="ctr"/>
            <a:r>
              <a:rPr lang="en-US" sz="4000" b="1" dirty="0"/>
              <a:t>Science Questions Types</a:t>
            </a:r>
          </a:p>
        </p:txBody>
      </p:sp>
      <p:sp>
        <p:nvSpPr>
          <p:cNvPr id="3" name="Text Placeholder 2">
            <a:extLst>
              <a:ext uri="{FF2B5EF4-FFF2-40B4-BE49-F238E27FC236}">
                <a16:creationId xmlns:a16="http://schemas.microsoft.com/office/drawing/2014/main" id="{27A2793E-2260-4C3A-B8DE-E8E9C528E896}"/>
              </a:ext>
            </a:extLst>
          </p:cNvPr>
          <p:cNvSpPr>
            <a:spLocks noGrp="1"/>
          </p:cNvSpPr>
          <p:nvPr>
            <p:ph type="body" idx="1"/>
          </p:nvPr>
        </p:nvSpPr>
        <p:spPr>
          <a:xfrm>
            <a:off x="311700" y="1143000"/>
            <a:ext cx="8520600" cy="3886199"/>
          </a:xfrm>
        </p:spPr>
        <p:txBody>
          <a:bodyPr>
            <a:noAutofit/>
          </a:bodyPr>
          <a:lstStyle/>
          <a:p>
            <a:r>
              <a:rPr lang="en-US" sz="2800" b="1" dirty="0"/>
              <a:t>Item sets, task sets, and standalone items</a:t>
            </a:r>
          </a:p>
          <a:p>
            <a:pPr lvl="1"/>
            <a:r>
              <a:rPr lang="en-US" sz="2800" dirty="0"/>
              <a:t>A </a:t>
            </a:r>
            <a:r>
              <a:rPr lang="en-US" sz="2800" b="1" dirty="0"/>
              <a:t>scientific phenomenon </a:t>
            </a:r>
            <a:r>
              <a:rPr lang="en-US" sz="2800" dirty="0"/>
              <a:t>provides the anchor for each set or standalone item. </a:t>
            </a:r>
          </a:p>
          <a:p>
            <a:pPr lvl="1"/>
            <a:r>
              <a:rPr lang="en-US" sz="2800" b="1" dirty="0"/>
              <a:t>Stimulus materials: </a:t>
            </a:r>
            <a:r>
              <a:rPr lang="en-US" sz="2800" dirty="0"/>
              <a:t>include maps, charts, data tables, bar graphs, etc. related to the scientific phenomenon provide context and focus for sets. culminates with an extended-response item.</a:t>
            </a:r>
          </a:p>
        </p:txBody>
      </p:sp>
    </p:spTree>
    <p:extLst>
      <p:ext uri="{BB962C8B-B14F-4D97-AF65-F5344CB8AC3E}">
        <p14:creationId xmlns:p14="http://schemas.microsoft.com/office/powerpoint/2010/main" val="1043188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6F53A-9A99-476E-B569-8A2708220F75}"/>
              </a:ext>
            </a:extLst>
          </p:cNvPr>
          <p:cNvSpPr>
            <a:spLocks noGrp="1"/>
          </p:cNvSpPr>
          <p:nvPr>
            <p:ph type="title"/>
          </p:nvPr>
        </p:nvSpPr>
        <p:spPr>
          <a:xfrm>
            <a:off x="311700" y="191025"/>
            <a:ext cx="8520600" cy="572700"/>
          </a:xfrm>
        </p:spPr>
        <p:txBody>
          <a:bodyPr>
            <a:noAutofit/>
          </a:bodyPr>
          <a:lstStyle/>
          <a:p>
            <a:pPr algn="ctr"/>
            <a:r>
              <a:rPr lang="en-US" sz="4000" b="1" dirty="0"/>
              <a:t>Testing Day 5:</a:t>
            </a:r>
            <a:br>
              <a:rPr lang="en-US" sz="4000" b="1" dirty="0"/>
            </a:br>
            <a:r>
              <a:rPr lang="en-US" sz="4000" b="1" dirty="0"/>
              <a:t>SOCIAL STUDIES</a:t>
            </a:r>
          </a:p>
        </p:txBody>
      </p:sp>
      <p:sp>
        <p:nvSpPr>
          <p:cNvPr id="3" name="Text Placeholder 2">
            <a:extLst>
              <a:ext uri="{FF2B5EF4-FFF2-40B4-BE49-F238E27FC236}">
                <a16:creationId xmlns:a16="http://schemas.microsoft.com/office/drawing/2014/main" id="{6504182E-AC33-4502-B363-CD0A67106994}"/>
              </a:ext>
            </a:extLst>
          </p:cNvPr>
          <p:cNvSpPr>
            <a:spLocks noGrp="1"/>
          </p:cNvSpPr>
          <p:nvPr>
            <p:ph type="body" idx="1"/>
          </p:nvPr>
        </p:nvSpPr>
        <p:spPr>
          <a:xfrm>
            <a:off x="311700" y="1393775"/>
            <a:ext cx="8520600" cy="3416400"/>
          </a:xfrm>
        </p:spPr>
        <p:txBody>
          <a:bodyPr>
            <a:normAutofit/>
          </a:bodyPr>
          <a:lstStyle/>
          <a:p>
            <a:r>
              <a:rPr lang="en-US" sz="4000" b="1" dirty="0"/>
              <a:t>Session 1: </a:t>
            </a:r>
            <a:r>
              <a:rPr lang="en-US" sz="4000" dirty="0"/>
              <a:t>70 minutes</a:t>
            </a:r>
          </a:p>
          <a:p>
            <a:r>
              <a:rPr lang="en-US" sz="4000" b="1" dirty="0"/>
              <a:t>Sessions 2a and 2b: </a:t>
            </a:r>
            <a:r>
              <a:rPr lang="en-US" sz="4000" dirty="0"/>
              <a:t>35 minutes each (70 total)</a:t>
            </a:r>
          </a:p>
          <a:p>
            <a:r>
              <a:rPr lang="en-US" sz="4000" b="1" dirty="0"/>
              <a:t>Session 3: </a:t>
            </a:r>
            <a:r>
              <a:rPr lang="en-US" sz="4000" dirty="0"/>
              <a:t>70 minutes</a:t>
            </a:r>
          </a:p>
        </p:txBody>
      </p:sp>
    </p:spTree>
    <p:extLst>
      <p:ext uri="{BB962C8B-B14F-4D97-AF65-F5344CB8AC3E}">
        <p14:creationId xmlns:p14="http://schemas.microsoft.com/office/powerpoint/2010/main" val="1359699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12375-1980-4251-BC95-E8CB3487AA36}"/>
              </a:ext>
            </a:extLst>
          </p:cNvPr>
          <p:cNvSpPr>
            <a:spLocks noGrp="1"/>
          </p:cNvSpPr>
          <p:nvPr>
            <p:ph type="title"/>
          </p:nvPr>
        </p:nvSpPr>
        <p:spPr/>
        <p:txBody>
          <a:bodyPr>
            <a:noAutofit/>
          </a:bodyPr>
          <a:lstStyle/>
          <a:p>
            <a:pPr algn="ctr"/>
            <a:r>
              <a:rPr lang="en-US" sz="4000" b="1" dirty="0"/>
              <a:t>Social Studies Sessions Overview</a:t>
            </a:r>
            <a:endParaRPr lang="en-US" sz="4000" dirty="0"/>
          </a:p>
        </p:txBody>
      </p:sp>
      <p:sp>
        <p:nvSpPr>
          <p:cNvPr id="3" name="Text Placeholder 2">
            <a:extLst>
              <a:ext uri="{FF2B5EF4-FFF2-40B4-BE49-F238E27FC236}">
                <a16:creationId xmlns:a16="http://schemas.microsoft.com/office/drawing/2014/main" id="{08874F63-70D2-49B9-8A16-49A82F5DFF29}"/>
              </a:ext>
            </a:extLst>
          </p:cNvPr>
          <p:cNvSpPr>
            <a:spLocks noGrp="1"/>
          </p:cNvSpPr>
          <p:nvPr>
            <p:ph type="body" idx="1"/>
          </p:nvPr>
        </p:nvSpPr>
        <p:spPr>
          <a:xfrm>
            <a:off x="311700" y="1152474"/>
            <a:ext cx="8520600" cy="3749725"/>
          </a:xfrm>
        </p:spPr>
        <p:txBody>
          <a:bodyPr>
            <a:noAutofit/>
          </a:bodyPr>
          <a:lstStyle/>
          <a:p>
            <a:r>
              <a:rPr lang="en-US" sz="2500" dirty="0"/>
              <a:t>The social studies test will be new this year, but it will include:</a:t>
            </a:r>
          </a:p>
          <a:p>
            <a:pPr lvl="1"/>
            <a:r>
              <a:rPr lang="en-US" sz="2500" dirty="0"/>
              <a:t>Primary documents to read</a:t>
            </a:r>
          </a:p>
          <a:p>
            <a:pPr lvl="1"/>
            <a:r>
              <a:rPr lang="en-US" sz="2500" dirty="0"/>
              <a:t>Written responses to the documents analyzing, comparing and contrasting, responding</a:t>
            </a:r>
          </a:p>
          <a:p>
            <a:pPr lvl="1"/>
            <a:r>
              <a:rPr lang="en-US" sz="2500" dirty="0"/>
              <a:t>Using context and making connections with the social studies knowledge students have learned this year. </a:t>
            </a:r>
          </a:p>
        </p:txBody>
      </p:sp>
    </p:spTree>
    <p:extLst>
      <p:ext uri="{BB962C8B-B14F-4D97-AF65-F5344CB8AC3E}">
        <p14:creationId xmlns:p14="http://schemas.microsoft.com/office/powerpoint/2010/main" val="4257527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E04F-FED8-4D99-A748-E4BB7F3930A6}"/>
              </a:ext>
            </a:extLst>
          </p:cNvPr>
          <p:cNvSpPr>
            <a:spLocks noGrp="1"/>
          </p:cNvSpPr>
          <p:nvPr>
            <p:ph type="title"/>
          </p:nvPr>
        </p:nvSpPr>
        <p:spPr/>
        <p:txBody>
          <a:bodyPr>
            <a:noAutofit/>
          </a:bodyPr>
          <a:lstStyle/>
          <a:p>
            <a:r>
              <a:rPr lang="en-US" sz="4000" b="1" dirty="0"/>
              <a:t>Louisiana Believes LEAP Test Link</a:t>
            </a:r>
          </a:p>
        </p:txBody>
      </p:sp>
      <p:sp>
        <p:nvSpPr>
          <p:cNvPr id="3" name="Text Placeholder 2">
            <a:extLst>
              <a:ext uri="{FF2B5EF4-FFF2-40B4-BE49-F238E27FC236}">
                <a16:creationId xmlns:a16="http://schemas.microsoft.com/office/drawing/2014/main" id="{B14DC4D1-2332-4272-81F7-4DAE9CEB4739}"/>
              </a:ext>
            </a:extLst>
          </p:cNvPr>
          <p:cNvSpPr>
            <a:spLocks noGrp="1"/>
          </p:cNvSpPr>
          <p:nvPr>
            <p:ph type="body" idx="1"/>
          </p:nvPr>
        </p:nvSpPr>
        <p:spPr/>
        <p:txBody>
          <a:bodyPr/>
          <a:lstStyle/>
          <a:p>
            <a:r>
              <a:rPr lang="en-US" dirty="0">
                <a:hlinkClick r:id="rId2"/>
              </a:rPr>
              <a:t>https://www.louisianabelieves.com/resources/library/assessment-guidance</a:t>
            </a:r>
            <a:endParaRPr lang="en-US" dirty="0"/>
          </a:p>
          <a:p>
            <a:endParaRPr lang="en-US" dirty="0"/>
          </a:p>
        </p:txBody>
      </p:sp>
      <p:pic>
        <p:nvPicPr>
          <p:cNvPr id="4" name="Picture 3">
            <a:extLst>
              <a:ext uri="{FF2B5EF4-FFF2-40B4-BE49-F238E27FC236}">
                <a16:creationId xmlns:a16="http://schemas.microsoft.com/office/drawing/2014/main" id="{8798039B-ADB7-478B-A77A-14E1BD1A7B8A}"/>
              </a:ext>
            </a:extLst>
          </p:cNvPr>
          <p:cNvPicPr>
            <a:picLocks noChangeAspect="1"/>
          </p:cNvPicPr>
          <p:nvPr/>
        </p:nvPicPr>
        <p:blipFill>
          <a:blip r:embed="rId3"/>
          <a:stretch>
            <a:fillRect/>
          </a:stretch>
        </p:blipFill>
        <p:spPr>
          <a:xfrm>
            <a:off x="2828461" y="1801094"/>
            <a:ext cx="2705647" cy="2767781"/>
          </a:xfrm>
          <a:prstGeom prst="rect">
            <a:avLst/>
          </a:prstGeom>
        </p:spPr>
      </p:pic>
    </p:spTree>
    <p:extLst>
      <p:ext uri="{BB962C8B-B14F-4D97-AF65-F5344CB8AC3E}">
        <p14:creationId xmlns:p14="http://schemas.microsoft.com/office/powerpoint/2010/main" val="3748170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9C1A-A81B-4F70-A282-000FBDB50590}"/>
              </a:ext>
            </a:extLst>
          </p:cNvPr>
          <p:cNvSpPr>
            <a:spLocks noGrp="1"/>
          </p:cNvSpPr>
          <p:nvPr>
            <p:ph type="title"/>
          </p:nvPr>
        </p:nvSpPr>
        <p:spPr>
          <a:xfrm>
            <a:off x="311700" y="1176544"/>
            <a:ext cx="8520600" cy="572700"/>
          </a:xfrm>
        </p:spPr>
        <p:txBody>
          <a:bodyPr>
            <a:noAutofit/>
          </a:bodyPr>
          <a:lstStyle/>
          <a:p>
            <a:pPr algn="ctr"/>
            <a:r>
              <a:rPr lang="en-US" sz="5000" b="1" dirty="0"/>
              <a:t>Preparing Your Student for the LEAP Test</a:t>
            </a:r>
          </a:p>
        </p:txBody>
      </p:sp>
    </p:spTree>
    <p:extLst>
      <p:ext uri="{BB962C8B-B14F-4D97-AF65-F5344CB8AC3E}">
        <p14:creationId xmlns:p14="http://schemas.microsoft.com/office/powerpoint/2010/main" val="54251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2C06F-3AE1-40DE-8B2D-E593D60423CF}"/>
              </a:ext>
            </a:extLst>
          </p:cNvPr>
          <p:cNvSpPr>
            <a:spLocks noGrp="1"/>
          </p:cNvSpPr>
          <p:nvPr>
            <p:ph type="title"/>
          </p:nvPr>
        </p:nvSpPr>
        <p:spPr/>
        <p:txBody>
          <a:bodyPr>
            <a:noAutofit/>
          </a:bodyPr>
          <a:lstStyle/>
          <a:p>
            <a:r>
              <a:rPr lang="en-US" sz="4000" b="1" dirty="0"/>
              <a:t>LEAP Test Assessment Guides</a:t>
            </a:r>
          </a:p>
        </p:txBody>
      </p:sp>
      <p:sp>
        <p:nvSpPr>
          <p:cNvPr id="3" name="Text Placeholder 2">
            <a:extLst>
              <a:ext uri="{FF2B5EF4-FFF2-40B4-BE49-F238E27FC236}">
                <a16:creationId xmlns:a16="http://schemas.microsoft.com/office/drawing/2014/main" id="{30783593-710D-4E8F-9EBE-373D201D898D}"/>
              </a:ext>
            </a:extLst>
          </p:cNvPr>
          <p:cNvSpPr>
            <a:spLocks noGrp="1"/>
          </p:cNvSpPr>
          <p:nvPr>
            <p:ph type="body" idx="1"/>
          </p:nvPr>
        </p:nvSpPr>
        <p:spPr/>
        <p:txBody>
          <a:bodyPr>
            <a:normAutofit fontScale="92500" lnSpcReduction="20000"/>
          </a:bodyPr>
          <a:lstStyle/>
          <a:p>
            <a:r>
              <a:rPr lang="en-US" sz="3200" dirty="0"/>
              <a:t>In-depth overview of the LEAP test for each subject area including example questions.</a:t>
            </a:r>
          </a:p>
          <a:p>
            <a:r>
              <a:rPr lang="en-US" sz="3200" dirty="0"/>
              <a:t>Talk through this guide with your student so that they will know what to expect on each test. </a:t>
            </a:r>
          </a:p>
          <a:p>
            <a:pPr lvl="1"/>
            <a:r>
              <a:rPr lang="en-US" sz="2400" dirty="0"/>
              <a:t>Teachers have been and will also prepare student with this information, but hearing it from mom and dad will reinforce this. </a:t>
            </a:r>
          </a:p>
        </p:txBody>
      </p:sp>
    </p:spTree>
    <p:extLst>
      <p:ext uri="{BB962C8B-B14F-4D97-AF65-F5344CB8AC3E}">
        <p14:creationId xmlns:p14="http://schemas.microsoft.com/office/powerpoint/2010/main" val="103020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E04F-FED8-4D99-A748-E4BB7F3930A6}"/>
              </a:ext>
            </a:extLst>
          </p:cNvPr>
          <p:cNvSpPr>
            <a:spLocks noGrp="1"/>
          </p:cNvSpPr>
          <p:nvPr>
            <p:ph type="title"/>
          </p:nvPr>
        </p:nvSpPr>
        <p:spPr/>
        <p:txBody>
          <a:bodyPr>
            <a:noAutofit/>
          </a:bodyPr>
          <a:lstStyle/>
          <a:p>
            <a:r>
              <a:rPr lang="en-US" sz="4000" b="1" dirty="0"/>
              <a:t>Louisiana Believes LEAP Test Link</a:t>
            </a:r>
          </a:p>
        </p:txBody>
      </p:sp>
      <p:sp>
        <p:nvSpPr>
          <p:cNvPr id="3" name="Text Placeholder 2">
            <a:extLst>
              <a:ext uri="{FF2B5EF4-FFF2-40B4-BE49-F238E27FC236}">
                <a16:creationId xmlns:a16="http://schemas.microsoft.com/office/drawing/2014/main" id="{B14DC4D1-2332-4272-81F7-4DAE9CEB4739}"/>
              </a:ext>
            </a:extLst>
          </p:cNvPr>
          <p:cNvSpPr>
            <a:spLocks noGrp="1"/>
          </p:cNvSpPr>
          <p:nvPr>
            <p:ph type="body" idx="1"/>
          </p:nvPr>
        </p:nvSpPr>
        <p:spPr/>
        <p:txBody>
          <a:bodyPr/>
          <a:lstStyle/>
          <a:p>
            <a:r>
              <a:rPr lang="en-US" dirty="0">
                <a:hlinkClick r:id="rId2"/>
              </a:rPr>
              <a:t>https://www.louisianabelieves.com/resources/library/assessment-guidance</a:t>
            </a:r>
            <a:endParaRPr lang="en-US" dirty="0"/>
          </a:p>
          <a:p>
            <a:endParaRPr lang="en-US" dirty="0"/>
          </a:p>
        </p:txBody>
      </p:sp>
      <p:pic>
        <p:nvPicPr>
          <p:cNvPr id="4" name="Picture 3">
            <a:extLst>
              <a:ext uri="{FF2B5EF4-FFF2-40B4-BE49-F238E27FC236}">
                <a16:creationId xmlns:a16="http://schemas.microsoft.com/office/drawing/2014/main" id="{8798039B-ADB7-478B-A77A-14E1BD1A7B8A}"/>
              </a:ext>
            </a:extLst>
          </p:cNvPr>
          <p:cNvPicPr>
            <a:picLocks noChangeAspect="1"/>
          </p:cNvPicPr>
          <p:nvPr/>
        </p:nvPicPr>
        <p:blipFill>
          <a:blip r:embed="rId3"/>
          <a:stretch>
            <a:fillRect/>
          </a:stretch>
        </p:blipFill>
        <p:spPr>
          <a:xfrm>
            <a:off x="2828461" y="1801094"/>
            <a:ext cx="2705647" cy="2767781"/>
          </a:xfrm>
          <a:prstGeom prst="rect">
            <a:avLst/>
          </a:prstGeom>
        </p:spPr>
      </p:pic>
    </p:spTree>
    <p:extLst>
      <p:ext uri="{BB962C8B-B14F-4D97-AF65-F5344CB8AC3E}">
        <p14:creationId xmlns:p14="http://schemas.microsoft.com/office/powerpoint/2010/main" val="1481423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DDAC-B492-4664-B2B1-35DA5F73618D}"/>
              </a:ext>
            </a:extLst>
          </p:cNvPr>
          <p:cNvSpPr>
            <a:spLocks noGrp="1"/>
          </p:cNvSpPr>
          <p:nvPr>
            <p:ph type="title"/>
          </p:nvPr>
        </p:nvSpPr>
        <p:spPr/>
        <p:txBody>
          <a:bodyPr>
            <a:noAutofit/>
          </a:bodyPr>
          <a:lstStyle/>
          <a:p>
            <a:r>
              <a:rPr lang="en-US" sz="4000" b="1" dirty="0"/>
              <a:t>SLEEP WELL</a:t>
            </a:r>
          </a:p>
        </p:txBody>
      </p:sp>
      <p:sp>
        <p:nvSpPr>
          <p:cNvPr id="3" name="Text Placeholder 2">
            <a:extLst>
              <a:ext uri="{FF2B5EF4-FFF2-40B4-BE49-F238E27FC236}">
                <a16:creationId xmlns:a16="http://schemas.microsoft.com/office/drawing/2014/main" id="{3BE165C1-DF0C-4788-B966-1740901AAECF}"/>
              </a:ext>
            </a:extLst>
          </p:cNvPr>
          <p:cNvSpPr>
            <a:spLocks noGrp="1"/>
          </p:cNvSpPr>
          <p:nvPr>
            <p:ph type="body" idx="1"/>
          </p:nvPr>
        </p:nvSpPr>
        <p:spPr/>
        <p:txBody>
          <a:bodyPr>
            <a:normAutofit fontScale="92500"/>
          </a:bodyPr>
          <a:lstStyle/>
          <a:p>
            <a:r>
              <a:rPr lang="en-US" sz="3600" dirty="0"/>
              <a:t>A good night’s sleep helps brains and bodies function much better.</a:t>
            </a:r>
          </a:p>
          <a:p>
            <a:r>
              <a:rPr lang="en-US" sz="3600" dirty="0"/>
              <a:t>Recommended Requirements by age:</a:t>
            </a:r>
          </a:p>
          <a:p>
            <a:pPr lvl="1"/>
            <a:r>
              <a:rPr lang="en-US" sz="3200" dirty="0"/>
              <a:t>12 years: 9.25 Hours</a:t>
            </a:r>
          </a:p>
          <a:p>
            <a:pPr lvl="1"/>
            <a:r>
              <a:rPr lang="en-US" sz="3200" dirty="0"/>
              <a:t>13 years old: 9.25 Hours </a:t>
            </a:r>
          </a:p>
          <a:p>
            <a:pPr lvl="1"/>
            <a:r>
              <a:rPr lang="en-US" sz="3200" dirty="0"/>
              <a:t>14 years old: 9 hours</a:t>
            </a:r>
          </a:p>
        </p:txBody>
      </p:sp>
    </p:spTree>
    <p:extLst>
      <p:ext uri="{BB962C8B-B14F-4D97-AF65-F5344CB8AC3E}">
        <p14:creationId xmlns:p14="http://schemas.microsoft.com/office/powerpoint/2010/main" val="318073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846C-474D-41CE-83BF-63108FE87592}"/>
              </a:ext>
            </a:extLst>
          </p:cNvPr>
          <p:cNvSpPr>
            <a:spLocks noGrp="1"/>
          </p:cNvSpPr>
          <p:nvPr>
            <p:ph type="title"/>
          </p:nvPr>
        </p:nvSpPr>
        <p:spPr/>
        <p:txBody>
          <a:bodyPr>
            <a:noAutofit/>
          </a:bodyPr>
          <a:lstStyle/>
          <a:p>
            <a:r>
              <a:rPr lang="en-US" sz="4000" b="1" dirty="0"/>
              <a:t>SCREENS AT NIGHT</a:t>
            </a:r>
          </a:p>
        </p:txBody>
      </p:sp>
      <p:sp>
        <p:nvSpPr>
          <p:cNvPr id="3" name="Text Placeholder 2">
            <a:extLst>
              <a:ext uri="{FF2B5EF4-FFF2-40B4-BE49-F238E27FC236}">
                <a16:creationId xmlns:a16="http://schemas.microsoft.com/office/drawing/2014/main" id="{16CD05FD-9FA5-4098-829B-2F6B994190AC}"/>
              </a:ext>
            </a:extLst>
          </p:cNvPr>
          <p:cNvSpPr>
            <a:spLocks noGrp="1"/>
          </p:cNvSpPr>
          <p:nvPr>
            <p:ph type="body" idx="1"/>
          </p:nvPr>
        </p:nvSpPr>
        <p:spPr/>
        <p:txBody>
          <a:bodyPr>
            <a:normAutofit fontScale="92500" lnSpcReduction="10000"/>
          </a:bodyPr>
          <a:lstStyle/>
          <a:p>
            <a:r>
              <a:rPr lang="en-US" sz="2800" dirty="0"/>
              <a:t>Using screens at night can cause restlessness and interrupted sleep cycles.</a:t>
            </a:r>
          </a:p>
          <a:p>
            <a:r>
              <a:rPr lang="en-US" sz="2800" dirty="0"/>
              <a:t>Light from screens disrupts the release of melatonin which is the chemical that helps you sleep. </a:t>
            </a:r>
          </a:p>
          <a:p>
            <a:r>
              <a:rPr lang="en-US" sz="2800" dirty="0" err="1"/>
              <a:t>Rutger</a:t>
            </a:r>
            <a:r>
              <a:rPr lang="en-US" sz="2800" dirty="0"/>
              <a:t> University study: Students who used screens right before bed or during the night performed worse on tests.</a:t>
            </a:r>
          </a:p>
          <a:p>
            <a:r>
              <a:rPr lang="en-US" sz="2800" b="1" dirty="0"/>
              <a:t>Solution: Turn off devices and hour before bed.</a:t>
            </a:r>
          </a:p>
        </p:txBody>
      </p:sp>
    </p:spTree>
    <p:extLst>
      <p:ext uri="{BB962C8B-B14F-4D97-AF65-F5344CB8AC3E}">
        <p14:creationId xmlns:p14="http://schemas.microsoft.com/office/powerpoint/2010/main" val="261306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5B1C3-9125-4A40-8539-9E7E5CFE521B}"/>
              </a:ext>
            </a:extLst>
          </p:cNvPr>
          <p:cNvSpPr>
            <a:spLocks noGrp="1"/>
          </p:cNvSpPr>
          <p:nvPr>
            <p:ph type="title"/>
          </p:nvPr>
        </p:nvSpPr>
        <p:spPr/>
        <p:txBody>
          <a:bodyPr>
            <a:noAutofit/>
          </a:bodyPr>
          <a:lstStyle/>
          <a:p>
            <a:pPr algn="ctr"/>
            <a:r>
              <a:rPr lang="en-US" sz="4000" b="1" dirty="0">
                <a:latin typeface="Calibri"/>
                <a:ea typeface="Calibri"/>
                <a:cs typeface="Calibri"/>
                <a:sym typeface="Calibri"/>
              </a:rPr>
              <a:t>6</a:t>
            </a:r>
            <a:r>
              <a:rPr lang="en-US" sz="4000" b="1" baseline="30000" dirty="0">
                <a:latin typeface="Calibri"/>
                <a:ea typeface="Calibri"/>
                <a:cs typeface="Calibri"/>
                <a:sym typeface="Calibri"/>
              </a:rPr>
              <a:t>th</a:t>
            </a:r>
            <a:r>
              <a:rPr lang="en-US" sz="4000" b="1" dirty="0">
                <a:latin typeface="Calibri"/>
                <a:ea typeface="Calibri"/>
                <a:cs typeface="Calibri"/>
                <a:sym typeface="Calibri"/>
              </a:rPr>
              <a:t> Grade LEAP Test Dates</a:t>
            </a:r>
            <a:br>
              <a:rPr lang="en-US" sz="4000" b="1" dirty="0">
                <a:latin typeface="Calibri"/>
                <a:ea typeface="Calibri"/>
                <a:cs typeface="Calibri"/>
                <a:sym typeface="Calibri"/>
              </a:rPr>
            </a:br>
            <a:endParaRPr lang="en-US" sz="4000" dirty="0"/>
          </a:p>
        </p:txBody>
      </p:sp>
      <p:sp>
        <p:nvSpPr>
          <p:cNvPr id="3" name="Text Placeholder 2">
            <a:extLst>
              <a:ext uri="{FF2B5EF4-FFF2-40B4-BE49-F238E27FC236}">
                <a16:creationId xmlns:a16="http://schemas.microsoft.com/office/drawing/2014/main" id="{7D1AF515-7456-4C76-90CF-58D9404547D0}"/>
              </a:ext>
            </a:extLst>
          </p:cNvPr>
          <p:cNvSpPr>
            <a:spLocks noGrp="1"/>
          </p:cNvSpPr>
          <p:nvPr>
            <p:ph type="body" idx="1"/>
          </p:nvPr>
        </p:nvSpPr>
        <p:spPr/>
        <p:txBody>
          <a:bodyPr/>
          <a:lstStyle/>
          <a:p>
            <a:r>
              <a:rPr lang="en-US" sz="4000" b="1" dirty="0">
                <a:solidFill>
                  <a:schemeClr val="dk1"/>
                </a:solidFill>
                <a:highlight>
                  <a:srgbClr val="FFFF00"/>
                </a:highlight>
                <a:latin typeface="Calibri"/>
                <a:ea typeface="Calibri"/>
                <a:cs typeface="Calibri"/>
                <a:sym typeface="Calibri"/>
              </a:rPr>
              <a:t>April 18-19, 22</a:t>
            </a:r>
            <a:r>
              <a:rPr lang="en-US" sz="4000" dirty="0">
                <a:solidFill>
                  <a:schemeClr val="dk1"/>
                </a:solidFill>
                <a:latin typeface="Calibri"/>
                <a:ea typeface="Calibri"/>
                <a:cs typeface="Calibri"/>
                <a:sym typeface="Calibri"/>
              </a:rPr>
              <a:t>: 6</a:t>
            </a:r>
            <a:r>
              <a:rPr lang="en-US" sz="4000" baseline="30000" dirty="0">
                <a:solidFill>
                  <a:schemeClr val="dk1"/>
                </a:solidFill>
                <a:latin typeface="Calibri"/>
                <a:ea typeface="Calibri"/>
                <a:cs typeface="Calibri"/>
                <a:sym typeface="Calibri"/>
              </a:rPr>
              <a:t>th</a:t>
            </a:r>
            <a:r>
              <a:rPr lang="en-US" sz="4000" dirty="0">
                <a:solidFill>
                  <a:schemeClr val="dk1"/>
                </a:solidFill>
                <a:latin typeface="Calibri"/>
                <a:ea typeface="Calibri"/>
                <a:cs typeface="Calibri"/>
                <a:sym typeface="Calibri"/>
              </a:rPr>
              <a:t> math and ELA sessions 1-3</a:t>
            </a:r>
          </a:p>
          <a:p>
            <a:r>
              <a:rPr lang="en" sz="4000" b="1" dirty="0">
                <a:solidFill>
                  <a:schemeClr val="dk1"/>
                </a:solidFill>
                <a:highlight>
                  <a:srgbClr val="FFFF00"/>
                </a:highlight>
                <a:latin typeface="Calibri"/>
                <a:ea typeface="Calibri"/>
                <a:cs typeface="Calibri"/>
                <a:sym typeface="Calibri"/>
              </a:rPr>
              <a:t>April 30, May 1</a:t>
            </a:r>
            <a:r>
              <a:rPr lang="en" sz="4000" dirty="0">
                <a:solidFill>
                  <a:schemeClr val="dk1"/>
                </a:solidFill>
                <a:latin typeface="Calibri"/>
                <a:ea typeface="Calibri"/>
                <a:cs typeface="Calibri"/>
                <a:sym typeface="Calibri"/>
              </a:rPr>
              <a:t>: 6</a:t>
            </a:r>
            <a:r>
              <a:rPr lang="en" sz="4000" baseline="30000" dirty="0">
                <a:solidFill>
                  <a:schemeClr val="dk1"/>
                </a:solidFill>
                <a:latin typeface="Calibri"/>
                <a:ea typeface="Calibri"/>
                <a:cs typeface="Calibri"/>
                <a:sym typeface="Calibri"/>
              </a:rPr>
              <a:t>th</a:t>
            </a:r>
            <a:r>
              <a:rPr lang="en" sz="4000" dirty="0">
                <a:solidFill>
                  <a:schemeClr val="dk1"/>
                </a:solidFill>
                <a:latin typeface="Calibri"/>
                <a:ea typeface="Calibri"/>
                <a:cs typeface="Calibri"/>
                <a:sym typeface="Calibri"/>
              </a:rPr>
              <a:t> social studies and science</a:t>
            </a:r>
            <a:endParaRPr lang="en-US" sz="4000" dirty="0">
              <a:solidFill>
                <a:schemeClr val="dk1"/>
              </a:solidFill>
              <a:latin typeface="Calibri"/>
              <a:ea typeface="Calibri"/>
              <a:cs typeface="Calibri"/>
              <a:sym typeface="Calibri"/>
            </a:endParaRPr>
          </a:p>
          <a:p>
            <a:endParaRPr lang="en-US" dirty="0"/>
          </a:p>
        </p:txBody>
      </p:sp>
    </p:spTree>
    <p:extLst>
      <p:ext uri="{BB962C8B-B14F-4D97-AF65-F5344CB8AC3E}">
        <p14:creationId xmlns:p14="http://schemas.microsoft.com/office/powerpoint/2010/main" val="4196993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2C8DA-FDA2-4D0B-82E3-7105D3369767}"/>
              </a:ext>
            </a:extLst>
          </p:cNvPr>
          <p:cNvSpPr>
            <a:spLocks noGrp="1"/>
          </p:cNvSpPr>
          <p:nvPr>
            <p:ph type="title"/>
          </p:nvPr>
        </p:nvSpPr>
        <p:spPr/>
        <p:txBody>
          <a:bodyPr>
            <a:noAutofit/>
          </a:bodyPr>
          <a:lstStyle/>
          <a:p>
            <a:r>
              <a:rPr lang="en-US" sz="4000" b="1" dirty="0"/>
              <a:t>EAT WELL</a:t>
            </a:r>
          </a:p>
        </p:txBody>
      </p:sp>
      <p:sp>
        <p:nvSpPr>
          <p:cNvPr id="3" name="Text Placeholder 2">
            <a:extLst>
              <a:ext uri="{FF2B5EF4-FFF2-40B4-BE49-F238E27FC236}">
                <a16:creationId xmlns:a16="http://schemas.microsoft.com/office/drawing/2014/main" id="{803E32C3-961B-4E9E-9C0D-3A3B0EED667C}"/>
              </a:ext>
            </a:extLst>
          </p:cNvPr>
          <p:cNvSpPr>
            <a:spLocks noGrp="1"/>
          </p:cNvSpPr>
          <p:nvPr>
            <p:ph type="body" idx="1"/>
          </p:nvPr>
        </p:nvSpPr>
        <p:spPr/>
        <p:txBody>
          <a:bodyPr>
            <a:normAutofit/>
          </a:bodyPr>
          <a:lstStyle/>
          <a:p>
            <a:r>
              <a:rPr lang="en-US" sz="3600" dirty="0"/>
              <a:t>Protein, fat, complex carbs (non processed) foods are best for long-lasting fuel for a day of testing: eggs, meat, dairy, nuts, whole-grains</a:t>
            </a:r>
          </a:p>
        </p:txBody>
      </p:sp>
    </p:spTree>
    <p:extLst>
      <p:ext uri="{BB962C8B-B14F-4D97-AF65-F5344CB8AC3E}">
        <p14:creationId xmlns:p14="http://schemas.microsoft.com/office/powerpoint/2010/main" val="211672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2CE8-7E5B-483C-A9E2-41E699A9FCE4}"/>
              </a:ext>
            </a:extLst>
          </p:cNvPr>
          <p:cNvSpPr>
            <a:spLocks noGrp="1"/>
          </p:cNvSpPr>
          <p:nvPr>
            <p:ph type="title"/>
          </p:nvPr>
        </p:nvSpPr>
        <p:spPr/>
        <p:txBody>
          <a:bodyPr>
            <a:noAutofit/>
          </a:bodyPr>
          <a:lstStyle/>
          <a:p>
            <a:r>
              <a:rPr lang="en-US" sz="4000" b="1" dirty="0"/>
              <a:t>BE ON TIME EVERY TESTING DAY</a:t>
            </a:r>
          </a:p>
        </p:txBody>
      </p:sp>
      <p:sp>
        <p:nvSpPr>
          <p:cNvPr id="3" name="Text Placeholder 2">
            <a:extLst>
              <a:ext uri="{FF2B5EF4-FFF2-40B4-BE49-F238E27FC236}">
                <a16:creationId xmlns:a16="http://schemas.microsoft.com/office/drawing/2014/main" id="{02DDCDA5-AF35-4CF4-B3C8-EB70C03DDCFB}"/>
              </a:ext>
            </a:extLst>
          </p:cNvPr>
          <p:cNvSpPr>
            <a:spLocks noGrp="1"/>
          </p:cNvSpPr>
          <p:nvPr>
            <p:ph type="body" idx="1"/>
          </p:nvPr>
        </p:nvSpPr>
        <p:spPr/>
        <p:txBody>
          <a:bodyPr/>
          <a:lstStyle/>
          <a:p>
            <a:r>
              <a:rPr lang="en-US" sz="4000" dirty="0"/>
              <a:t>Tardy students may not enter a testing room until a session is complete.</a:t>
            </a:r>
          </a:p>
          <a:p>
            <a:pPr marL="114300" indent="0">
              <a:buNone/>
            </a:pPr>
            <a:endParaRPr lang="en-US" dirty="0"/>
          </a:p>
        </p:txBody>
      </p:sp>
    </p:spTree>
    <p:extLst>
      <p:ext uri="{BB962C8B-B14F-4D97-AF65-F5344CB8AC3E}">
        <p14:creationId xmlns:p14="http://schemas.microsoft.com/office/powerpoint/2010/main" val="3615639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1F031-AA5E-4FAE-854F-BCA6A872C103}"/>
              </a:ext>
            </a:extLst>
          </p:cNvPr>
          <p:cNvSpPr>
            <a:spLocks noGrp="1"/>
          </p:cNvSpPr>
          <p:nvPr>
            <p:ph type="title"/>
          </p:nvPr>
        </p:nvSpPr>
        <p:spPr>
          <a:xfrm>
            <a:off x="311700" y="1160850"/>
            <a:ext cx="8520600" cy="572700"/>
          </a:xfrm>
        </p:spPr>
        <p:txBody>
          <a:bodyPr>
            <a:noAutofit/>
          </a:bodyPr>
          <a:lstStyle/>
          <a:p>
            <a:pPr algn="ctr"/>
            <a:r>
              <a:rPr lang="en-US" sz="5000" b="1" dirty="0"/>
              <a:t>DURING TESTING AND </a:t>
            </a:r>
            <a:br>
              <a:rPr lang="en-US" sz="5000" b="1" dirty="0"/>
            </a:br>
            <a:r>
              <a:rPr lang="en-US" sz="5000" b="1" dirty="0"/>
              <a:t>TEST TAKING STRATEGIES</a:t>
            </a:r>
          </a:p>
        </p:txBody>
      </p:sp>
    </p:spTree>
    <p:extLst>
      <p:ext uri="{BB962C8B-B14F-4D97-AF65-F5344CB8AC3E}">
        <p14:creationId xmlns:p14="http://schemas.microsoft.com/office/powerpoint/2010/main" val="468304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56935-BB18-4BBE-ACE8-6E811A2AA355}"/>
              </a:ext>
            </a:extLst>
          </p:cNvPr>
          <p:cNvSpPr>
            <a:spLocks noGrp="1"/>
          </p:cNvSpPr>
          <p:nvPr>
            <p:ph type="title"/>
          </p:nvPr>
        </p:nvSpPr>
        <p:spPr/>
        <p:txBody>
          <a:bodyPr>
            <a:noAutofit/>
          </a:bodyPr>
          <a:lstStyle/>
          <a:p>
            <a:r>
              <a:rPr lang="en-US" sz="4000" b="1" dirty="0"/>
              <a:t>DURING TESTING</a:t>
            </a:r>
          </a:p>
        </p:txBody>
      </p:sp>
      <p:sp>
        <p:nvSpPr>
          <p:cNvPr id="3" name="Text Placeholder 2">
            <a:extLst>
              <a:ext uri="{FF2B5EF4-FFF2-40B4-BE49-F238E27FC236}">
                <a16:creationId xmlns:a16="http://schemas.microsoft.com/office/drawing/2014/main" id="{6A1A3CFB-04FE-4DF0-BEAB-DBDDF0525D92}"/>
              </a:ext>
            </a:extLst>
          </p:cNvPr>
          <p:cNvSpPr>
            <a:spLocks noGrp="1"/>
          </p:cNvSpPr>
          <p:nvPr>
            <p:ph type="body" idx="1"/>
          </p:nvPr>
        </p:nvSpPr>
        <p:spPr/>
        <p:txBody>
          <a:bodyPr/>
          <a:lstStyle/>
          <a:p>
            <a:pPr lvl="0"/>
            <a:r>
              <a:rPr lang="en-US" sz="3000" b="1" dirty="0"/>
              <a:t>Teachers cannot help students with test.</a:t>
            </a:r>
            <a:endParaRPr lang="en-US" sz="3000" dirty="0"/>
          </a:p>
          <a:p>
            <a:pPr lvl="0"/>
            <a:r>
              <a:rPr lang="en-US" sz="3000" b="1" dirty="0"/>
              <a:t>Teachers will let students know when time is almost up.</a:t>
            </a:r>
            <a:endParaRPr lang="en-US" sz="3000" dirty="0"/>
          </a:p>
          <a:p>
            <a:pPr lvl="0"/>
            <a:r>
              <a:rPr lang="en-US" sz="3000" b="1" dirty="0"/>
              <a:t>Tardy students cannot enter testing class until session is over.</a:t>
            </a:r>
            <a:endParaRPr lang="en-US" sz="3000" dirty="0"/>
          </a:p>
          <a:p>
            <a:pPr lvl="0"/>
            <a:r>
              <a:rPr lang="en-US" sz="3000" b="1" dirty="0"/>
              <a:t>Students cannot go back to a previous session or test.</a:t>
            </a:r>
            <a:endParaRPr lang="en-US" sz="3000" dirty="0"/>
          </a:p>
          <a:p>
            <a:endParaRPr lang="en-US" dirty="0"/>
          </a:p>
        </p:txBody>
      </p:sp>
    </p:spTree>
    <p:extLst>
      <p:ext uri="{BB962C8B-B14F-4D97-AF65-F5344CB8AC3E}">
        <p14:creationId xmlns:p14="http://schemas.microsoft.com/office/powerpoint/2010/main" val="704375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502C-F390-4A67-9310-F7562DE6CDEB}"/>
              </a:ext>
            </a:extLst>
          </p:cNvPr>
          <p:cNvSpPr>
            <a:spLocks noGrp="1"/>
          </p:cNvSpPr>
          <p:nvPr>
            <p:ph type="title"/>
          </p:nvPr>
        </p:nvSpPr>
        <p:spPr/>
        <p:txBody>
          <a:bodyPr>
            <a:noAutofit/>
          </a:bodyPr>
          <a:lstStyle/>
          <a:p>
            <a:r>
              <a:rPr lang="en-US" sz="4000" b="1" dirty="0"/>
              <a:t>THINK POSITIVELY</a:t>
            </a:r>
          </a:p>
        </p:txBody>
      </p:sp>
      <p:sp>
        <p:nvSpPr>
          <p:cNvPr id="3" name="Text Placeholder 2">
            <a:extLst>
              <a:ext uri="{FF2B5EF4-FFF2-40B4-BE49-F238E27FC236}">
                <a16:creationId xmlns:a16="http://schemas.microsoft.com/office/drawing/2014/main" id="{6DAA008A-9DA5-4765-8310-F14FA5E58FE9}"/>
              </a:ext>
            </a:extLst>
          </p:cNvPr>
          <p:cNvSpPr>
            <a:spLocks noGrp="1"/>
          </p:cNvSpPr>
          <p:nvPr>
            <p:ph type="body" idx="1"/>
          </p:nvPr>
        </p:nvSpPr>
        <p:spPr/>
        <p:txBody>
          <a:bodyPr>
            <a:noAutofit/>
          </a:bodyPr>
          <a:lstStyle/>
          <a:p>
            <a:r>
              <a:rPr lang="en-US" sz="3000" dirty="0"/>
              <a:t>Studies show that students who tell themselves, “I will do well. I am prepared. I know these things,” perform better on tests.</a:t>
            </a:r>
          </a:p>
          <a:p>
            <a:r>
              <a:rPr lang="en-US" sz="3000" dirty="0"/>
              <a:t>Parental encouragement is also a big predictor of student test achievement.</a:t>
            </a:r>
          </a:p>
        </p:txBody>
      </p:sp>
    </p:spTree>
    <p:extLst>
      <p:ext uri="{BB962C8B-B14F-4D97-AF65-F5344CB8AC3E}">
        <p14:creationId xmlns:p14="http://schemas.microsoft.com/office/powerpoint/2010/main" val="1755896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96F7B-ABBC-478E-B4B6-D2256EE2FDBF}"/>
              </a:ext>
            </a:extLst>
          </p:cNvPr>
          <p:cNvSpPr>
            <a:spLocks noGrp="1"/>
          </p:cNvSpPr>
          <p:nvPr>
            <p:ph type="title"/>
          </p:nvPr>
        </p:nvSpPr>
        <p:spPr/>
        <p:txBody>
          <a:bodyPr>
            <a:noAutofit/>
          </a:bodyPr>
          <a:lstStyle/>
          <a:p>
            <a:r>
              <a:rPr lang="en-US" sz="4000" b="1" dirty="0"/>
              <a:t>FOLLOW DIRECTIONS</a:t>
            </a:r>
          </a:p>
        </p:txBody>
      </p:sp>
      <p:sp>
        <p:nvSpPr>
          <p:cNvPr id="3" name="Text Placeholder 2">
            <a:extLst>
              <a:ext uri="{FF2B5EF4-FFF2-40B4-BE49-F238E27FC236}">
                <a16:creationId xmlns:a16="http://schemas.microsoft.com/office/drawing/2014/main" id="{3EAAED51-97E5-4EF2-AFF4-F33C273491BD}"/>
              </a:ext>
            </a:extLst>
          </p:cNvPr>
          <p:cNvSpPr>
            <a:spLocks noGrp="1"/>
          </p:cNvSpPr>
          <p:nvPr>
            <p:ph type="body" idx="1"/>
          </p:nvPr>
        </p:nvSpPr>
        <p:spPr/>
        <p:txBody>
          <a:bodyPr>
            <a:normAutofit fontScale="92500"/>
          </a:bodyPr>
          <a:lstStyle/>
          <a:p>
            <a:r>
              <a:rPr lang="en-US" sz="4000" dirty="0"/>
              <a:t>Read directions carefully so that you do not miss part of a question and lose points. Especially for</a:t>
            </a:r>
          </a:p>
          <a:p>
            <a:pPr lvl="1"/>
            <a:r>
              <a:rPr lang="en-US" sz="4000" dirty="0"/>
              <a:t>Writing tasks</a:t>
            </a:r>
          </a:p>
          <a:p>
            <a:pPr lvl="1"/>
            <a:r>
              <a:rPr lang="en-US" sz="4000" dirty="0"/>
              <a:t>Multi-part questions</a:t>
            </a:r>
          </a:p>
        </p:txBody>
      </p:sp>
    </p:spTree>
    <p:extLst>
      <p:ext uri="{BB962C8B-B14F-4D97-AF65-F5344CB8AC3E}">
        <p14:creationId xmlns:p14="http://schemas.microsoft.com/office/powerpoint/2010/main" val="1690024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5108C-BB6F-4CA9-9CB9-8C4062ECB5D7}"/>
              </a:ext>
            </a:extLst>
          </p:cNvPr>
          <p:cNvSpPr>
            <a:spLocks noGrp="1"/>
          </p:cNvSpPr>
          <p:nvPr>
            <p:ph type="title"/>
          </p:nvPr>
        </p:nvSpPr>
        <p:spPr/>
        <p:txBody>
          <a:bodyPr>
            <a:noAutofit/>
          </a:bodyPr>
          <a:lstStyle/>
          <a:p>
            <a:r>
              <a:rPr lang="en-US" sz="4000" b="1" dirty="0"/>
              <a:t>PRETEND YOU ARE ALONE.</a:t>
            </a:r>
          </a:p>
        </p:txBody>
      </p:sp>
      <p:sp>
        <p:nvSpPr>
          <p:cNvPr id="3" name="Text Placeholder 2">
            <a:extLst>
              <a:ext uri="{FF2B5EF4-FFF2-40B4-BE49-F238E27FC236}">
                <a16:creationId xmlns:a16="http://schemas.microsoft.com/office/drawing/2014/main" id="{D89B7DD4-309A-4343-A76D-9669E3244EE1}"/>
              </a:ext>
            </a:extLst>
          </p:cNvPr>
          <p:cNvSpPr>
            <a:spLocks noGrp="1"/>
          </p:cNvSpPr>
          <p:nvPr>
            <p:ph type="body" idx="1"/>
          </p:nvPr>
        </p:nvSpPr>
        <p:spPr>
          <a:xfrm>
            <a:off x="311700" y="1152474"/>
            <a:ext cx="8520600" cy="3825925"/>
          </a:xfrm>
        </p:spPr>
        <p:txBody>
          <a:bodyPr>
            <a:normAutofit lnSpcReduction="10000"/>
          </a:bodyPr>
          <a:lstStyle/>
          <a:p>
            <a:pPr marL="114300" indent="0">
              <a:buNone/>
            </a:pPr>
            <a:r>
              <a:rPr lang="en-US" sz="3600" dirty="0"/>
              <a:t>Block out other students. </a:t>
            </a:r>
          </a:p>
          <a:p>
            <a:r>
              <a:rPr lang="en-US" sz="3200" dirty="0"/>
              <a:t>Do not worry about whether other students seem to be finishing faster, are taking bathroom breaks, or asking the testing teacher for help.</a:t>
            </a:r>
          </a:p>
          <a:p>
            <a:pPr lvl="1"/>
            <a:r>
              <a:rPr lang="en-US" sz="3200" dirty="0"/>
              <a:t>Students who take most or all of the time limits to test usually test higher that fast finishers.</a:t>
            </a:r>
          </a:p>
        </p:txBody>
      </p:sp>
    </p:spTree>
    <p:extLst>
      <p:ext uri="{BB962C8B-B14F-4D97-AF65-F5344CB8AC3E}">
        <p14:creationId xmlns:p14="http://schemas.microsoft.com/office/powerpoint/2010/main" val="1940240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A43CC-3609-49DF-8247-55BFFC03775B}"/>
              </a:ext>
            </a:extLst>
          </p:cNvPr>
          <p:cNvSpPr>
            <a:spLocks noGrp="1"/>
          </p:cNvSpPr>
          <p:nvPr>
            <p:ph type="title"/>
          </p:nvPr>
        </p:nvSpPr>
        <p:spPr/>
        <p:txBody>
          <a:bodyPr>
            <a:noAutofit/>
          </a:bodyPr>
          <a:lstStyle/>
          <a:p>
            <a:r>
              <a:rPr lang="en-US" sz="4000" b="1" dirty="0"/>
              <a:t>PACE YOURSELF</a:t>
            </a:r>
          </a:p>
        </p:txBody>
      </p:sp>
      <p:sp>
        <p:nvSpPr>
          <p:cNvPr id="3" name="Text Placeholder 2">
            <a:extLst>
              <a:ext uri="{FF2B5EF4-FFF2-40B4-BE49-F238E27FC236}">
                <a16:creationId xmlns:a16="http://schemas.microsoft.com/office/drawing/2014/main" id="{A0A0975A-6420-402A-ADC4-44641011D785}"/>
              </a:ext>
            </a:extLst>
          </p:cNvPr>
          <p:cNvSpPr>
            <a:spLocks noGrp="1"/>
          </p:cNvSpPr>
          <p:nvPr>
            <p:ph type="body" idx="1"/>
          </p:nvPr>
        </p:nvSpPr>
        <p:spPr/>
        <p:txBody>
          <a:bodyPr/>
          <a:lstStyle/>
          <a:p>
            <a:r>
              <a:rPr lang="en-US" sz="3200" dirty="0"/>
              <a:t>If you get stuck on a question, skip it an come back! </a:t>
            </a:r>
          </a:p>
          <a:p>
            <a:r>
              <a:rPr lang="en-US" sz="3200" dirty="0"/>
              <a:t>When you get done with all questions, GO BACK OVER THEM IF YOU STILL HAVE TIME.</a:t>
            </a:r>
          </a:p>
        </p:txBody>
      </p:sp>
    </p:spTree>
    <p:extLst>
      <p:ext uri="{BB962C8B-B14F-4D97-AF65-F5344CB8AC3E}">
        <p14:creationId xmlns:p14="http://schemas.microsoft.com/office/powerpoint/2010/main" val="568263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C6E1-3158-4522-BB0B-15829EBF565B}"/>
              </a:ext>
            </a:extLst>
          </p:cNvPr>
          <p:cNvSpPr>
            <a:spLocks noGrp="1"/>
          </p:cNvSpPr>
          <p:nvPr>
            <p:ph type="title"/>
          </p:nvPr>
        </p:nvSpPr>
        <p:spPr>
          <a:xfrm>
            <a:off x="311700" y="155525"/>
            <a:ext cx="8520600" cy="812275"/>
          </a:xfrm>
        </p:spPr>
        <p:txBody>
          <a:bodyPr>
            <a:noAutofit/>
          </a:bodyPr>
          <a:lstStyle/>
          <a:p>
            <a:pPr algn="ctr"/>
            <a:r>
              <a:rPr lang="en-US" sz="4000" b="1" dirty="0"/>
              <a:t>FLAG QUESTIONS AND COME BACK INSTEAD OF CHANGING ANSWERS MULTIPLE TIMES</a:t>
            </a:r>
          </a:p>
        </p:txBody>
      </p:sp>
      <p:sp>
        <p:nvSpPr>
          <p:cNvPr id="3" name="Text Placeholder 2">
            <a:extLst>
              <a:ext uri="{FF2B5EF4-FFF2-40B4-BE49-F238E27FC236}">
                <a16:creationId xmlns:a16="http://schemas.microsoft.com/office/drawing/2014/main" id="{E6B449C2-B75D-4379-BD66-656A58FDE22D}"/>
              </a:ext>
            </a:extLst>
          </p:cNvPr>
          <p:cNvSpPr>
            <a:spLocks noGrp="1"/>
          </p:cNvSpPr>
          <p:nvPr>
            <p:ph type="body" idx="1"/>
          </p:nvPr>
        </p:nvSpPr>
        <p:spPr>
          <a:xfrm>
            <a:off x="184700" y="1952575"/>
            <a:ext cx="8520600" cy="3416400"/>
          </a:xfrm>
        </p:spPr>
        <p:txBody>
          <a:bodyPr>
            <a:normAutofit/>
          </a:bodyPr>
          <a:lstStyle/>
          <a:p>
            <a:r>
              <a:rPr lang="en-US" sz="4000" dirty="0"/>
              <a:t>Tests that have many changes to questions (especially wrong to right) are red-flagged by the state for review.</a:t>
            </a:r>
          </a:p>
        </p:txBody>
      </p:sp>
    </p:spTree>
    <p:extLst>
      <p:ext uri="{BB962C8B-B14F-4D97-AF65-F5344CB8AC3E}">
        <p14:creationId xmlns:p14="http://schemas.microsoft.com/office/powerpoint/2010/main" val="19992734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29856-3AEA-4991-BDBE-EA66770A6484}"/>
              </a:ext>
            </a:extLst>
          </p:cNvPr>
          <p:cNvSpPr>
            <a:spLocks noGrp="1"/>
          </p:cNvSpPr>
          <p:nvPr>
            <p:ph type="title"/>
          </p:nvPr>
        </p:nvSpPr>
        <p:spPr/>
        <p:txBody>
          <a:bodyPr>
            <a:normAutofit fontScale="90000"/>
          </a:bodyPr>
          <a:lstStyle/>
          <a:p>
            <a:r>
              <a:rPr lang="en-US" b="1" dirty="0"/>
              <a:t>NARROW DOWN CHOICES</a:t>
            </a:r>
          </a:p>
        </p:txBody>
      </p:sp>
      <p:sp>
        <p:nvSpPr>
          <p:cNvPr id="3" name="Text Placeholder 2">
            <a:extLst>
              <a:ext uri="{FF2B5EF4-FFF2-40B4-BE49-F238E27FC236}">
                <a16:creationId xmlns:a16="http://schemas.microsoft.com/office/drawing/2014/main" id="{E99248BF-D24F-48FC-B2EC-A0EE640723B8}"/>
              </a:ext>
            </a:extLst>
          </p:cNvPr>
          <p:cNvSpPr>
            <a:spLocks noGrp="1"/>
          </p:cNvSpPr>
          <p:nvPr>
            <p:ph type="body" idx="1"/>
          </p:nvPr>
        </p:nvSpPr>
        <p:spPr/>
        <p:txBody>
          <a:bodyPr>
            <a:normAutofit/>
          </a:bodyPr>
          <a:lstStyle/>
          <a:p>
            <a:r>
              <a:rPr lang="en-US" sz="3200" dirty="0"/>
              <a:t>Cross out the most obvious wrong choices and focus only on the answers that seem to be right.</a:t>
            </a:r>
          </a:p>
          <a:p>
            <a:r>
              <a:rPr lang="en-US" sz="3200" dirty="0"/>
              <a:t>Usually there will be 1-2 answers that are obviously wrong and 1 answer that is very close to correct.</a:t>
            </a:r>
          </a:p>
        </p:txBody>
      </p:sp>
    </p:spTree>
    <p:extLst>
      <p:ext uri="{BB962C8B-B14F-4D97-AF65-F5344CB8AC3E}">
        <p14:creationId xmlns:p14="http://schemas.microsoft.com/office/powerpoint/2010/main" val="26509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BB677-C16E-45AD-B7F1-20F44C0D2BAA}"/>
              </a:ext>
            </a:extLst>
          </p:cNvPr>
          <p:cNvSpPr>
            <a:spLocks noGrp="1"/>
          </p:cNvSpPr>
          <p:nvPr>
            <p:ph type="title"/>
          </p:nvPr>
        </p:nvSpPr>
        <p:spPr/>
        <p:txBody>
          <a:bodyPr>
            <a:noAutofit/>
          </a:bodyPr>
          <a:lstStyle/>
          <a:p>
            <a:pPr algn="ctr"/>
            <a:r>
              <a:rPr lang="en-US" sz="4000" b="1" dirty="0"/>
              <a:t>7</a:t>
            </a:r>
            <a:r>
              <a:rPr lang="en-US" sz="4000" b="1" baseline="30000" dirty="0"/>
              <a:t>th</a:t>
            </a:r>
            <a:r>
              <a:rPr lang="en-US" sz="4000" b="1" dirty="0"/>
              <a:t> Grade LEAP Test Dates</a:t>
            </a:r>
          </a:p>
        </p:txBody>
      </p:sp>
      <p:sp>
        <p:nvSpPr>
          <p:cNvPr id="3" name="Text Placeholder 2">
            <a:extLst>
              <a:ext uri="{FF2B5EF4-FFF2-40B4-BE49-F238E27FC236}">
                <a16:creationId xmlns:a16="http://schemas.microsoft.com/office/drawing/2014/main" id="{866D7176-49AA-4AA4-B81D-61122F00BFA6}"/>
              </a:ext>
            </a:extLst>
          </p:cNvPr>
          <p:cNvSpPr>
            <a:spLocks noGrp="1"/>
          </p:cNvSpPr>
          <p:nvPr>
            <p:ph type="body" idx="1"/>
          </p:nvPr>
        </p:nvSpPr>
        <p:spPr/>
        <p:txBody>
          <a:bodyPr>
            <a:normAutofit/>
          </a:bodyPr>
          <a:lstStyle/>
          <a:p>
            <a:r>
              <a:rPr lang="en" sz="4000" b="1" dirty="0">
                <a:solidFill>
                  <a:schemeClr val="dk1"/>
                </a:solidFill>
                <a:highlight>
                  <a:srgbClr val="FFFF00"/>
                </a:highlight>
                <a:latin typeface="Calibri"/>
                <a:ea typeface="Calibri"/>
                <a:cs typeface="Calibri"/>
                <a:sym typeface="Calibri"/>
              </a:rPr>
              <a:t>April 15-17</a:t>
            </a:r>
            <a:r>
              <a:rPr lang="en" sz="4000" dirty="0">
                <a:solidFill>
                  <a:schemeClr val="dk1"/>
                </a:solidFill>
                <a:latin typeface="Calibri"/>
                <a:ea typeface="Calibri"/>
                <a:cs typeface="Calibri"/>
                <a:sym typeface="Calibri"/>
              </a:rPr>
              <a:t>: 7</a:t>
            </a:r>
            <a:r>
              <a:rPr lang="en" sz="4000" baseline="30000" dirty="0">
                <a:solidFill>
                  <a:schemeClr val="dk1"/>
                </a:solidFill>
                <a:latin typeface="Calibri"/>
                <a:ea typeface="Calibri"/>
                <a:cs typeface="Calibri"/>
                <a:sym typeface="Calibri"/>
              </a:rPr>
              <a:t>th</a:t>
            </a:r>
            <a:r>
              <a:rPr lang="en" sz="4000" dirty="0">
                <a:solidFill>
                  <a:schemeClr val="dk1"/>
                </a:solidFill>
                <a:latin typeface="Calibri"/>
                <a:ea typeface="Calibri"/>
                <a:cs typeface="Calibri"/>
                <a:sym typeface="Calibri"/>
              </a:rPr>
              <a:t> math and ELA sessions 1-3</a:t>
            </a:r>
          </a:p>
          <a:p>
            <a:r>
              <a:rPr lang="en" sz="4000" b="1" dirty="0">
                <a:solidFill>
                  <a:schemeClr val="dk1"/>
                </a:solidFill>
                <a:highlight>
                  <a:srgbClr val="FFFF00"/>
                </a:highlight>
                <a:latin typeface="Calibri"/>
                <a:ea typeface="Calibri"/>
                <a:cs typeface="Calibri"/>
                <a:sym typeface="Calibri"/>
              </a:rPr>
              <a:t>April 26, 29</a:t>
            </a:r>
            <a:r>
              <a:rPr lang="en" sz="4000" dirty="0">
                <a:solidFill>
                  <a:schemeClr val="dk1"/>
                </a:solidFill>
                <a:latin typeface="Calibri"/>
                <a:ea typeface="Calibri"/>
                <a:cs typeface="Calibri"/>
                <a:sym typeface="Calibri"/>
              </a:rPr>
              <a:t>: 7</a:t>
            </a:r>
            <a:r>
              <a:rPr lang="en" sz="4000" baseline="30000" dirty="0">
                <a:solidFill>
                  <a:schemeClr val="dk1"/>
                </a:solidFill>
                <a:latin typeface="Calibri"/>
                <a:ea typeface="Calibri"/>
                <a:cs typeface="Calibri"/>
                <a:sym typeface="Calibri"/>
              </a:rPr>
              <a:t>th</a:t>
            </a:r>
            <a:r>
              <a:rPr lang="en" sz="4000" dirty="0">
                <a:solidFill>
                  <a:schemeClr val="dk1"/>
                </a:solidFill>
                <a:latin typeface="Calibri"/>
                <a:ea typeface="Calibri"/>
                <a:cs typeface="Calibri"/>
                <a:sym typeface="Calibri"/>
              </a:rPr>
              <a:t> social studies and science</a:t>
            </a:r>
            <a:endParaRPr lang="en-US" sz="4000" dirty="0"/>
          </a:p>
        </p:txBody>
      </p:sp>
    </p:spTree>
    <p:extLst>
      <p:ext uri="{BB962C8B-B14F-4D97-AF65-F5344CB8AC3E}">
        <p14:creationId xmlns:p14="http://schemas.microsoft.com/office/powerpoint/2010/main" val="41613542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52C54-23A8-4E9B-9268-A50A0A2A27A4}"/>
              </a:ext>
            </a:extLst>
          </p:cNvPr>
          <p:cNvSpPr>
            <a:spLocks noGrp="1"/>
          </p:cNvSpPr>
          <p:nvPr>
            <p:ph type="title"/>
          </p:nvPr>
        </p:nvSpPr>
        <p:spPr/>
        <p:txBody>
          <a:bodyPr>
            <a:noAutofit/>
          </a:bodyPr>
          <a:lstStyle/>
          <a:p>
            <a:r>
              <a:rPr lang="en-US" sz="4000" b="1" dirty="0"/>
              <a:t>USE SCRATCH PAPER</a:t>
            </a:r>
          </a:p>
        </p:txBody>
      </p:sp>
      <p:sp>
        <p:nvSpPr>
          <p:cNvPr id="3" name="Text Placeholder 2">
            <a:extLst>
              <a:ext uri="{FF2B5EF4-FFF2-40B4-BE49-F238E27FC236}">
                <a16:creationId xmlns:a16="http://schemas.microsoft.com/office/drawing/2014/main" id="{25C915B1-1DB3-4CB0-B101-9AEBEB7CBC25}"/>
              </a:ext>
            </a:extLst>
          </p:cNvPr>
          <p:cNvSpPr>
            <a:spLocks noGrp="1"/>
          </p:cNvSpPr>
          <p:nvPr>
            <p:ph type="body" idx="1"/>
          </p:nvPr>
        </p:nvSpPr>
        <p:spPr/>
        <p:txBody>
          <a:bodyPr>
            <a:normAutofit/>
          </a:bodyPr>
          <a:lstStyle/>
          <a:p>
            <a:r>
              <a:rPr lang="en-US" sz="3600" dirty="0"/>
              <a:t>Work out math answers on your scratch paper.</a:t>
            </a:r>
          </a:p>
          <a:p>
            <a:r>
              <a:rPr lang="en-US" sz="3600" dirty="0"/>
              <a:t>Make a brief outline for any writing task.</a:t>
            </a:r>
          </a:p>
        </p:txBody>
      </p:sp>
    </p:spTree>
    <p:extLst>
      <p:ext uri="{BB962C8B-B14F-4D97-AF65-F5344CB8AC3E}">
        <p14:creationId xmlns:p14="http://schemas.microsoft.com/office/powerpoint/2010/main" val="2250775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CA625-AF5C-4D18-80B8-C2B377D4A4F4}"/>
              </a:ext>
            </a:extLst>
          </p:cNvPr>
          <p:cNvSpPr>
            <a:spLocks noGrp="1"/>
          </p:cNvSpPr>
          <p:nvPr>
            <p:ph type="title"/>
          </p:nvPr>
        </p:nvSpPr>
        <p:spPr>
          <a:xfrm>
            <a:off x="426000" y="127000"/>
            <a:ext cx="8520600" cy="4660900"/>
          </a:xfrm>
        </p:spPr>
        <p:txBody>
          <a:bodyPr>
            <a:noAutofit/>
          </a:bodyPr>
          <a:lstStyle/>
          <a:p>
            <a:pPr algn="ctr"/>
            <a:r>
              <a:rPr lang="en-US" sz="3800" b="1" dirty="0"/>
              <a:t>The LEAP test is a demanding test that requires the right attitude and work ethic to do well on it. </a:t>
            </a:r>
            <a:br>
              <a:rPr lang="en-US" sz="3800" dirty="0"/>
            </a:br>
            <a:br>
              <a:rPr lang="en-US" sz="3800" dirty="0"/>
            </a:br>
            <a:r>
              <a:rPr lang="en-US" sz="3800" b="1" dirty="0"/>
              <a:t>WAJH students have the ability to excel on the LEAP test! </a:t>
            </a:r>
            <a:br>
              <a:rPr lang="en-US" sz="3800" b="1" dirty="0"/>
            </a:br>
            <a:br>
              <a:rPr lang="en-US" sz="3800" b="1" dirty="0"/>
            </a:br>
            <a:r>
              <a:rPr lang="en-US" sz="3800" b="1" dirty="0"/>
              <a:t>Please encourage your students to do their best. </a:t>
            </a:r>
          </a:p>
        </p:txBody>
      </p:sp>
    </p:spTree>
    <p:extLst>
      <p:ext uri="{BB962C8B-B14F-4D97-AF65-F5344CB8AC3E}">
        <p14:creationId xmlns:p14="http://schemas.microsoft.com/office/powerpoint/2010/main" val="16227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EBBC3-FCD8-4BF9-BA69-27BD884CECA1}"/>
              </a:ext>
            </a:extLst>
          </p:cNvPr>
          <p:cNvSpPr>
            <a:spLocks noGrp="1"/>
          </p:cNvSpPr>
          <p:nvPr>
            <p:ph type="title"/>
          </p:nvPr>
        </p:nvSpPr>
        <p:spPr/>
        <p:txBody>
          <a:bodyPr>
            <a:noAutofit/>
          </a:bodyPr>
          <a:lstStyle/>
          <a:p>
            <a:pPr algn="ctr"/>
            <a:r>
              <a:rPr lang="en-US" sz="4000" b="1" dirty="0"/>
              <a:t>8</a:t>
            </a:r>
            <a:r>
              <a:rPr lang="en-US" sz="4000" b="1" baseline="30000" dirty="0"/>
              <a:t>th</a:t>
            </a:r>
            <a:r>
              <a:rPr lang="en-US" sz="4000" b="1" dirty="0"/>
              <a:t> Grade LEAP Test Dates</a:t>
            </a:r>
          </a:p>
        </p:txBody>
      </p:sp>
      <p:sp>
        <p:nvSpPr>
          <p:cNvPr id="3" name="Text Placeholder 2">
            <a:extLst>
              <a:ext uri="{FF2B5EF4-FFF2-40B4-BE49-F238E27FC236}">
                <a16:creationId xmlns:a16="http://schemas.microsoft.com/office/drawing/2014/main" id="{E6906F11-07AB-46B4-A63D-95720A8C2737}"/>
              </a:ext>
            </a:extLst>
          </p:cNvPr>
          <p:cNvSpPr>
            <a:spLocks noGrp="1"/>
          </p:cNvSpPr>
          <p:nvPr>
            <p:ph type="body" idx="1"/>
          </p:nvPr>
        </p:nvSpPr>
        <p:spPr/>
        <p:txBody>
          <a:bodyPr>
            <a:normAutofit/>
          </a:bodyPr>
          <a:lstStyle/>
          <a:p>
            <a:r>
              <a:rPr lang="en" sz="4000" b="1" dirty="0">
                <a:solidFill>
                  <a:schemeClr val="dk1"/>
                </a:solidFill>
                <a:highlight>
                  <a:srgbClr val="FFFF00"/>
                </a:highlight>
                <a:latin typeface="Calibri"/>
                <a:ea typeface="Calibri"/>
                <a:cs typeface="Calibri"/>
                <a:sym typeface="Calibri"/>
              </a:rPr>
              <a:t>April 23-25</a:t>
            </a:r>
            <a:r>
              <a:rPr lang="en" sz="4000" dirty="0">
                <a:solidFill>
                  <a:schemeClr val="dk1"/>
                </a:solidFill>
                <a:latin typeface="Calibri"/>
                <a:ea typeface="Calibri"/>
                <a:cs typeface="Calibri"/>
                <a:sym typeface="Calibri"/>
              </a:rPr>
              <a:t>: 8</a:t>
            </a:r>
            <a:r>
              <a:rPr lang="en" sz="4000" baseline="30000" dirty="0">
                <a:solidFill>
                  <a:schemeClr val="dk1"/>
                </a:solidFill>
                <a:latin typeface="Calibri"/>
                <a:ea typeface="Calibri"/>
                <a:cs typeface="Calibri"/>
                <a:sym typeface="Calibri"/>
              </a:rPr>
              <a:t>th</a:t>
            </a:r>
            <a:r>
              <a:rPr lang="en" sz="4000" dirty="0">
                <a:solidFill>
                  <a:schemeClr val="dk1"/>
                </a:solidFill>
                <a:latin typeface="Calibri"/>
                <a:ea typeface="Calibri"/>
                <a:cs typeface="Calibri"/>
                <a:sym typeface="Calibri"/>
              </a:rPr>
              <a:t> math and ELA sessions 1-3</a:t>
            </a:r>
          </a:p>
          <a:p>
            <a:r>
              <a:rPr lang="en" sz="4000" b="1" dirty="0">
                <a:solidFill>
                  <a:schemeClr val="dk1"/>
                </a:solidFill>
                <a:highlight>
                  <a:srgbClr val="FFFF00"/>
                </a:highlight>
                <a:latin typeface="Calibri"/>
                <a:ea typeface="Calibri"/>
                <a:cs typeface="Calibri"/>
                <a:sym typeface="Calibri"/>
              </a:rPr>
              <a:t>May 2-3</a:t>
            </a:r>
            <a:r>
              <a:rPr lang="en" sz="4000" dirty="0">
                <a:solidFill>
                  <a:schemeClr val="dk1"/>
                </a:solidFill>
                <a:latin typeface="Calibri"/>
                <a:ea typeface="Calibri"/>
                <a:cs typeface="Calibri"/>
                <a:sym typeface="Calibri"/>
              </a:rPr>
              <a:t>: 8</a:t>
            </a:r>
            <a:r>
              <a:rPr lang="en" sz="4000" baseline="30000" dirty="0">
                <a:solidFill>
                  <a:schemeClr val="dk1"/>
                </a:solidFill>
                <a:latin typeface="Calibri"/>
                <a:ea typeface="Calibri"/>
                <a:cs typeface="Calibri"/>
                <a:sym typeface="Calibri"/>
              </a:rPr>
              <a:t>th</a:t>
            </a:r>
            <a:r>
              <a:rPr lang="en" sz="4000" dirty="0">
                <a:solidFill>
                  <a:schemeClr val="dk1"/>
                </a:solidFill>
                <a:latin typeface="Calibri"/>
                <a:ea typeface="Calibri"/>
                <a:cs typeface="Calibri"/>
                <a:sym typeface="Calibri"/>
              </a:rPr>
              <a:t> social studies and science</a:t>
            </a:r>
            <a:endParaRPr lang="en-US" sz="4000" dirty="0"/>
          </a:p>
        </p:txBody>
      </p:sp>
    </p:spTree>
    <p:extLst>
      <p:ext uri="{BB962C8B-B14F-4D97-AF65-F5344CB8AC3E}">
        <p14:creationId xmlns:p14="http://schemas.microsoft.com/office/powerpoint/2010/main" val="140897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3F67-C5B0-467F-91D0-90A907FC768E}"/>
              </a:ext>
            </a:extLst>
          </p:cNvPr>
          <p:cNvSpPr>
            <a:spLocks noGrp="1"/>
          </p:cNvSpPr>
          <p:nvPr>
            <p:ph type="title"/>
          </p:nvPr>
        </p:nvSpPr>
        <p:spPr/>
        <p:txBody>
          <a:bodyPr>
            <a:noAutofit/>
          </a:bodyPr>
          <a:lstStyle/>
          <a:p>
            <a:pPr algn="ctr"/>
            <a:r>
              <a:rPr lang="en-US" sz="4000" b="1" dirty="0"/>
              <a:t>Algebra Testing Dates</a:t>
            </a:r>
          </a:p>
        </p:txBody>
      </p:sp>
      <p:sp>
        <p:nvSpPr>
          <p:cNvPr id="3" name="Text Placeholder 2">
            <a:extLst>
              <a:ext uri="{FF2B5EF4-FFF2-40B4-BE49-F238E27FC236}">
                <a16:creationId xmlns:a16="http://schemas.microsoft.com/office/drawing/2014/main" id="{EA6BD8EF-8801-49FF-B063-5BDC29EBB489}"/>
              </a:ext>
            </a:extLst>
          </p:cNvPr>
          <p:cNvSpPr>
            <a:spLocks noGrp="1"/>
          </p:cNvSpPr>
          <p:nvPr>
            <p:ph type="body" idx="1"/>
          </p:nvPr>
        </p:nvSpPr>
        <p:spPr>
          <a:xfrm>
            <a:off x="311700" y="1282075"/>
            <a:ext cx="8520600" cy="3416400"/>
          </a:xfrm>
        </p:spPr>
        <p:txBody>
          <a:bodyPr>
            <a:normAutofit/>
          </a:bodyPr>
          <a:lstStyle/>
          <a:p>
            <a:r>
              <a:rPr lang="en-US" sz="4000" dirty="0">
                <a:solidFill>
                  <a:schemeClr val="tx1"/>
                </a:solidFill>
                <a:highlight>
                  <a:srgbClr val="FFFF00"/>
                </a:highlight>
              </a:rPr>
              <a:t>May 7-9</a:t>
            </a:r>
            <a:r>
              <a:rPr lang="en-US" sz="4000" dirty="0">
                <a:solidFill>
                  <a:schemeClr val="tx1"/>
                </a:solidFill>
              </a:rPr>
              <a:t>: Algebra sessions 1-3</a:t>
            </a:r>
          </a:p>
        </p:txBody>
      </p:sp>
    </p:spTree>
    <p:extLst>
      <p:ext uri="{BB962C8B-B14F-4D97-AF65-F5344CB8AC3E}">
        <p14:creationId xmlns:p14="http://schemas.microsoft.com/office/powerpoint/2010/main" val="3750777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2E114-6C2E-4CF0-B62A-D439A330B6BA}"/>
              </a:ext>
            </a:extLst>
          </p:cNvPr>
          <p:cNvSpPr>
            <a:spLocks noGrp="1"/>
          </p:cNvSpPr>
          <p:nvPr>
            <p:ph type="title"/>
          </p:nvPr>
        </p:nvSpPr>
        <p:spPr>
          <a:xfrm>
            <a:off x="311700" y="1430986"/>
            <a:ext cx="8520600" cy="1542801"/>
          </a:xfrm>
        </p:spPr>
        <p:txBody>
          <a:bodyPr>
            <a:normAutofit/>
          </a:bodyPr>
          <a:lstStyle/>
          <a:p>
            <a:pPr algn="ctr"/>
            <a:r>
              <a:rPr lang="en-US" sz="4000" b="1" dirty="0"/>
              <a:t>WHAT TO EXPECT FOR EACH SUBJECT AREA</a:t>
            </a:r>
          </a:p>
        </p:txBody>
      </p:sp>
    </p:spTree>
    <p:extLst>
      <p:ext uri="{BB962C8B-B14F-4D97-AF65-F5344CB8AC3E}">
        <p14:creationId xmlns:p14="http://schemas.microsoft.com/office/powerpoint/2010/main" val="1339903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C77AF-2C91-4513-93C8-5C3EA2CF9E39}"/>
              </a:ext>
            </a:extLst>
          </p:cNvPr>
          <p:cNvSpPr>
            <a:spLocks noGrp="1"/>
          </p:cNvSpPr>
          <p:nvPr>
            <p:ph type="title"/>
          </p:nvPr>
        </p:nvSpPr>
        <p:spPr/>
        <p:txBody>
          <a:bodyPr>
            <a:noAutofit/>
          </a:bodyPr>
          <a:lstStyle/>
          <a:p>
            <a:pPr algn="ctr"/>
            <a:r>
              <a:rPr lang="en-US" sz="4000" b="1" dirty="0"/>
              <a:t>TESTING DAY 1</a:t>
            </a:r>
          </a:p>
        </p:txBody>
      </p:sp>
      <p:sp>
        <p:nvSpPr>
          <p:cNvPr id="3" name="Text Placeholder 2">
            <a:extLst>
              <a:ext uri="{FF2B5EF4-FFF2-40B4-BE49-F238E27FC236}">
                <a16:creationId xmlns:a16="http://schemas.microsoft.com/office/drawing/2014/main" id="{77EB21C6-3B7A-48CE-9EE7-4AAF70BA0B37}"/>
              </a:ext>
            </a:extLst>
          </p:cNvPr>
          <p:cNvSpPr>
            <a:spLocks noGrp="1"/>
          </p:cNvSpPr>
          <p:nvPr>
            <p:ph type="body" idx="1"/>
          </p:nvPr>
        </p:nvSpPr>
        <p:spPr/>
        <p:txBody>
          <a:bodyPr>
            <a:normAutofit/>
          </a:bodyPr>
          <a:lstStyle/>
          <a:p>
            <a:r>
              <a:rPr lang="en-US" sz="4000" dirty="0"/>
              <a:t>ELA </a:t>
            </a:r>
            <a:r>
              <a:rPr lang="en-US" sz="4400" dirty="0"/>
              <a:t>Session 1: 90 minutes</a:t>
            </a:r>
          </a:p>
          <a:p>
            <a:endParaRPr lang="en-US" sz="4400" dirty="0"/>
          </a:p>
          <a:p>
            <a:r>
              <a:rPr lang="en-US" sz="4400" dirty="0"/>
              <a:t>Math Session 1: 60 minutes (no calculator) </a:t>
            </a:r>
            <a:endParaRPr lang="en-US" sz="4000" dirty="0"/>
          </a:p>
        </p:txBody>
      </p:sp>
    </p:spTree>
    <p:extLst>
      <p:ext uri="{BB962C8B-B14F-4D97-AF65-F5344CB8AC3E}">
        <p14:creationId xmlns:p14="http://schemas.microsoft.com/office/powerpoint/2010/main" val="1720221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6A33C-DD49-4E0C-9356-A41D5AC18C33}"/>
              </a:ext>
            </a:extLst>
          </p:cNvPr>
          <p:cNvSpPr>
            <a:spLocks noGrp="1"/>
          </p:cNvSpPr>
          <p:nvPr>
            <p:ph type="title"/>
          </p:nvPr>
        </p:nvSpPr>
        <p:spPr/>
        <p:txBody>
          <a:bodyPr>
            <a:noAutofit/>
          </a:bodyPr>
          <a:lstStyle/>
          <a:p>
            <a:pPr algn="ctr"/>
            <a:r>
              <a:rPr lang="en-US" sz="4000" b="1" dirty="0"/>
              <a:t>TESTING DAY 2</a:t>
            </a:r>
            <a:endParaRPr lang="en-US" sz="4000" dirty="0"/>
          </a:p>
        </p:txBody>
      </p:sp>
      <p:sp>
        <p:nvSpPr>
          <p:cNvPr id="3" name="Text Placeholder 2">
            <a:extLst>
              <a:ext uri="{FF2B5EF4-FFF2-40B4-BE49-F238E27FC236}">
                <a16:creationId xmlns:a16="http://schemas.microsoft.com/office/drawing/2014/main" id="{521C2641-DD1E-4C21-9D95-9D09CD01FABA}"/>
              </a:ext>
            </a:extLst>
          </p:cNvPr>
          <p:cNvSpPr>
            <a:spLocks noGrp="1"/>
          </p:cNvSpPr>
          <p:nvPr>
            <p:ph type="body" idx="1"/>
          </p:nvPr>
        </p:nvSpPr>
        <p:spPr/>
        <p:txBody>
          <a:bodyPr/>
          <a:lstStyle/>
          <a:p>
            <a:r>
              <a:rPr lang="en-US" sz="4400" dirty="0"/>
              <a:t>ELA Session 2: 90 minutes</a:t>
            </a:r>
          </a:p>
          <a:p>
            <a:pPr marL="114300" indent="0">
              <a:buNone/>
            </a:pPr>
            <a:r>
              <a:rPr lang="en-US" sz="4400" dirty="0"/>
              <a:t> </a:t>
            </a:r>
          </a:p>
          <a:p>
            <a:r>
              <a:rPr lang="en-US" sz="4400" dirty="0"/>
              <a:t>Math Sessions 2: 90 minutes</a:t>
            </a:r>
          </a:p>
          <a:p>
            <a:endParaRPr lang="en-US" dirty="0"/>
          </a:p>
        </p:txBody>
      </p:sp>
    </p:spTree>
    <p:extLst>
      <p:ext uri="{BB962C8B-B14F-4D97-AF65-F5344CB8AC3E}">
        <p14:creationId xmlns:p14="http://schemas.microsoft.com/office/powerpoint/2010/main" val="2596809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TM03457510[[fn=Savon]]</Template>
  <TotalTime>1614</TotalTime>
  <Words>1170</Words>
  <Application>Microsoft Office PowerPoint</Application>
  <PresentationFormat>On-screen Show (16:9)</PresentationFormat>
  <Paragraphs>148</Paragraphs>
  <Slides>41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Century Gothic</vt:lpstr>
      <vt:lpstr>Garamond</vt:lpstr>
      <vt:lpstr>Savon</vt:lpstr>
      <vt:lpstr>2024 LEAP TESTING INFORMATION</vt:lpstr>
      <vt:lpstr>LEAP Testing Dates: April 15-May 3 </vt:lpstr>
      <vt:lpstr>6th Grade LEAP Test Dates </vt:lpstr>
      <vt:lpstr>7th Grade LEAP Test Dates</vt:lpstr>
      <vt:lpstr>8th Grade LEAP Test Dates</vt:lpstr>
      <vt:lpstr>Algebra Testing Dates</vt:lpstr>
      <vt:lpstr>WHAT TO EXPECT FOR EACH SUBJECT AREA</vt:lpstr>
      <vt:lpstr>TESTING DAY 1</vt:lpstr>
      <vt:lpstr>TESTING DAY 2</vt:lpstr>
      <vt:lpstr>TESTING DAY 3</vt:lpstr>
      <vt:lpstr> ELA Sessions Overview</vt:lpstr>
      <vt:lpstr>MATH Sessions Overview</vt:lpstr>
      <vt:lpstr>Math Type I, II, and III Questions</vt:lpstr>
      <vt:lpstr>Type I example (1)</vt:lpstr>
      <vt:lpstr>Type I Example (2)</vt:lpstr>
      <vt:lpstr>Type II Item Example</vt:lpstr>
      <vt:lpstr>Type III Item Example</vt:lpstr>
      <vt:lpstr>ALGEBRA: May 7-9</vt:lpstr>
      <vt:lpstr>Testing Day 4: SCIENCE</vt:lpstr>
      <vt:lpstr>Science Sessions Overview</vt:lpstr>
      <vt:lpstr>Science Questions Types</vt:lpstr>
      <vt:lpstr>Testing Day 5: SOCIAL STUDIES</vt:lpstr>
      <vt:lpstr>Social Studies Sessions Overview</vt:lpstr>
      <vt:lpstr>Louisiana Believes LEAP Test Link</vt:lpstr>
      <vt:lpstr>Preparing Your Student for the LEAP Test</vt:lpstr>
      <vt:lpstr>LEAP Test Assessment Guides</vt:lpstr>
      <vt:lpstr>Louisiana Believes LEAP Test Link</vt:lpstr>
      <vt:lpstr>SLEEP WELL</vt:lpstr>
      <vt:lpstr>SCREENS AT NIGHT</vt:lpstr>
      <vt:lpstr>EAT WELL</vt:lpstr>
      <vt:lpstr>BE ON TIME EVERY TESTING DAY</vt:lpstr>
      <vt:lpstr>DURING TESTING AND  TEST TAKING STRATEGIES</vt:lpstr>
      <vt:lpstr>DURING TESTING</vt:lpstr>
      <vt:lpstr>THINK POSITIVELY</vt:lpstr>
      <vt:lpstr>FOLLOW DIRECTIONS</vt:lpstr>
      <vt:lpstr>PRETEND YOU ARE ALONE.</vt:lpstr>
      <vt:lpstr>PACE YOURSELF</vt:lpstr>
      <vt:lpstr>FLAG QUESTIONS AND COME BACK INSTEAD OF CHANGING ANSWERS MULTIPLE TIMES</vt:lpstr>
      <vt:lpstr>NARROW DOWN CHOICES</vt:lpstr>
      <vt:lpstr>USE SCRATCH PAPER</vt:lpstr>
      <vt:lpstr>The LEAP test is a demanding test that requires the right attitude and work ethic to do well on it.   WAJH students have the ability to excel on the LEAP test!   Please encourage your students to do their best.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LEAP TESTING INFORMATION</dc:title>
  <dc:creator>Wendy Taylor</dc:creator>
  <cp:lastModifiedBy>Wendy Taylor</cp:lastModifiedBy>
  <cp:revision>38</cp:revision>
  <dcterms:modified xsi:type="dcterms:W3CDTF">2024-03-12T15:03:48Z</dcterms:modified>
</cp:coreProperties>
</file>