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21" r:id="rId4"/>
  </p:sldMasterIdLst>
  <p:notesMasterIdLst>
    <p:notesMasterId r:id="rId45"/>
  </p:notesMasterIdLst>
  <p:sldIdLst>
    <p:sldId id="257" r:id="rId5"/>
    <p:sldId id="256" r:id="rId6"/>
    <p:sldId id="286" r:id="rId7"/>
    <p:sldId id="284" r:id="rId8"/>
    <p:sldId id="285" r:id="rId9"/>
    <p:sldId id="287" r:id="rId10"/>
    <p:sldId id="259" r:id="rId11"/>
    <p:sldId id="288" r:id="rId12"/>
    <p:sldId id="289" r:id="rId13"/>
    <p:sldId id="290" r:id="rId14"/>
    <p:sldId id="258" r:id="rId15"/>
    <p:sldId id="260" r:id="rId16"/>
    <p:sldId id="293" r:id="rId17"/>
    <p:sldId id="264" r:id="rId18"/>
    <p:sldId id="267" r:id="rId19"/>
    <p:sldId id="266" r:id="rId20"/>
    <p:sldId id="265" r:id="rId21"/>
    <p:sldId id="268" r:id="rId22"/>
    <p:sldId id="262" r:id="rId23"/>
    <p:sldId id="291" r:id="rId24"/>
    <p:sldId id="295" r:id="rId25"/>
    <p:sldId id="261" r:id="rId26"/>
    <p:sldId id="292" r:id="rId27"/>
    <p:sldId id="263" r:id="rId28"/>
    <p:sldId id="269" r:id="rId29"/>
    <p:sldId id="270" r:id="rId30"/>
    <p:sldId id="271" r:id="rId31"/>
    <p:sldId id="274" r:id="rId32"/>
    <p:sldId id="273" r:id="rId33"/>
    <p:sldId id="297" r:id="rId34"/>
    <p:sldId id="276" r:id="rId35"/>
    <p:sldId id="296" r:id="rId36"/>
    <p:sldId id="275" r:id="rId37"/>
    <p:sldId id="277" r:id="rId38"/>
    <p:sldId id="278" r:id="rId39"/>
    <p:sldId id="279" r:id="rId40"/>
    <p:sldId id="280" r:id="rId41"/>
    <p:sldId id="281" r:id="rId42"/>
    <p:sldId id="282" r:id="rId43"/>
    <p:sldId id="283" r:id="rId4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76" y="1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6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bfef1cf7e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bfef1cf7e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950797"/>
            <a:ext cx="7182197" cy="323096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5851" y="1058711"/>
            <a:ext cx="6972300" cy="302607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851910" y="950798"/>
            <a:ext cx="1440180" cy="548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937635" y="950798"/>
            <a:ext cx="1268730" cy="483971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1568447"/>
            <a:ext cx="6801440" cy="19431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5400" b="0" kern="1200" cap="all" spc="-75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3511547"/>
            <a:ext cx="6803136" cy="3429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200" spc="60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89070" y="1005942"/>
            <a:ext cx="1165860" cy="395410"/>
          </a:xfrm>
        </p:spPr>
        <p:txBody>
          <a:bodyPr/>
          <a:lstStyle>
            <a:lvl1pPr algn="ctr">
              <a:defRPr sz="975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F7AFFB9B-9FB8-469E-96F9-4D32314110B6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090422" y="3908295"/>
            <a:ext cx="4429125" cy="17145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3909060"/>
            <a:ext cx="1583911" cy="1714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04331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9633559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571500"/>
            <a:ext cx="1771650" cy="3943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571500"/>
            <a:ext cx="6057900" cy="39433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7763930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62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8131229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950797"/>
            <a:ext cx="7182197" cy="323096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5850" y="1058711"/>
            <a:ext cx="6972300" cy="302607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851910" y="950798"/>
            <a:ext cx="1440180" cy="548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937635" y="950798"/>
            <a:ext cx="1268730" cy="483971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1570732"/>
            <a:ext cx="6803136" cy="1940814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5400" kern="1200" cap="all" spc="-75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3511547"/>
            <a:ext cx="6803136" cy="34290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  <a:effectLst/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91356" y="1008377"/>
            <a:ext cx="1165860" cy="397764"/>
          </a:xfrm>
        </p:spPr>
        <p:txBody>
          <a:bodyPr/>
          <a:lstStyle>
            <a:lvl1pPr algn="ctr">
              <a:defRPr lang="en-US" sz="975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F7F47CF-67C9-420C-80A5-E2069FF0C2DF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165" y="3908295"/>
            <a:ext cx="4430268" cy="17145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3908295"/>
            <a:ext cx="1584198" cy="171450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229818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77340"/>
            <a:ext cx="3566160" cy="281178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7740" y="1577340"/>
            <a:ext cx="3566160" cy="281178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1546320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386" y="1555751"/>
            <a:ext cx="3566160" cy="48006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25" b="0">
                <a:solidFill>
                  <a:schemeClr val="tx2"/>
                </a:solidFill>
                <a:latin typeface="+mn-lt"/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386" y="2066924"/>
            <a:ext cx="3566160" cy="24003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0026" y="1555751"/>
            <a:ext cx="3566160" cy="48006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25" b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0026" y="2067436"/>
            <a:ext cx="3566160" cy="24003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1657780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0673826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88298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8308"/>
            <a:ext cx="6398514" cy="47868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8308"/>
            <a:ext cx="2194560" cy="47868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455544"/>
            <a:ext cx="1823085" cy="1234440"/>
          </a:xfrm>
        </p:spPr>
        <p:txBody>
          <a:bodyPr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1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457200"/>
            <a:ext cx="5829300" cy="40005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1714500"/>
            <a:ext cx="1823085" cy="26289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0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4667252"/>
            <a:ext cx="1097280" cy="20574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12" name="Rectangle 11"/>
          <p:cNvSpPr/>
          <p:nvPr/>
        </p:nvSpPr>
        <p:spPr>
          <a:xfrm>
            <a:off x="6868160" y="281178"/>
            <a:ext cx="1988820" cy="4581144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212745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8308"/>
            <a:ext cx="2194560" cy="47868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452628"/>
            <a:ext cx="1824228" cy="1234440"/>
          </a:xfrm>
        </p:spPr>
        <p:txBody>
          <a:bodyPr anchor="b">
            <a:noAutofit/>
          </a:bodyPr>
          <a:lstStyle>
            <a:lvl1pPr algn="l">
              <a:defRPr sz="21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8308"/>
            <a:ext cx="6398514" cy="4786884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1714500"/>
            <a:ext cx="1824228" cy="2626614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600"/>
              </a:spcBef>
              <a:buNone/>
              <a:defRPr sz="10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C35BB1C6-BF8F-4481-8AB2-603A1C8A906A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685800" rtl="0" eaLnBrk="1" latinLnBrk="0" hangingPunct="1">
              <a:defRPr lang="en-US" sz="75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4670298"/>
            <a:ext cx="1097280" cy="20574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10" name="Rectangle 9"/>
          <p:cNvSpPr/>
          <p:nvPr/>
        </p:nvSpPr>
        <p:spPr>
          <a:xfrm>
            <a:off x="6868160" y="281178"/>
            <a:ext cx="1988820" cy="4581144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497860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8308"/>
            <a:ext cx="8791956" cy="4786884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0" y="481946"/>
            <a:ext cx="7543800" cy="1028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1577340"/>
            <a:ext cx="7543800" cy="2948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5740" y="4730754"/>
            <a:ext cx="2057400" cy="2057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7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3/13/2024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17470" y="4730754"/>
            <a:ext cx="3909060" cy="2057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7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52410" y="4730754"/>
            <a:ext cx="1097280" cy="2057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7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1253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US" sz="36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37160" indent="-137160" algn="l" defTabSz="685800" rtl="0" eaLnBrk="1" latinLnBrk="0" hangingPunct="1">
        <a:lnSpc>
          <a:spcPct val="100000"/>
        </a:lnSpc>
        <a:spcBef>
          <a:spcPts val="675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louisianabelieves.com/resources/library/assessment-guidance" TargetMode="Externa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34EB54C-A573-4AF3-9B93-A4C73AF06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700" y="1545450"/>
            <a:ext cx="8520600" cy="2052600"/>
          </a:xfrm>
          <a:ln w="38100">
            <a:noFill/>
          </a:ln>
        </p:spPr>
        <p:txBody>
          <a:bodyPr/>
          <a:lstStyle/>
          <a:p>
            <a:r>
              <a:rPr lang="en-US" dirty="0"/>
              <a:t>2024 </a:t>
            </a:r>
            <a:r>
              <a:rPr lang="en-US" dirty="0" err="1"/>
              <a:t>INFORMACIóN</a:t>
            </a:r>
            <a:br>
              <a:rPr lang="en-US" dirty="0"/>
            </a:br>
            <a:r>
              <a:rPr lang="en-US" dirty="0"/>
              <a:t>DE LAS </a:t>
            </a:r>
            <a:br>
              <a:rPr lang="en-US" dirty="0"/>
            </a:br>
            <a:r>
              <a:rPr lang="en-US" dirty="0"/>
              <a:t>PRUEBAS DE LEAP</a:t>
            </a:r>
          </a:p>
        </p:txBody>
      </p:sp>
    </p:spTree>
    <p:extLst>
      <p:ext uri="{BB962C8B-B14F-4D97-AF65-F5344CB8AC3E}">
        <p14:creationId xmlns:p14="http://schemas.microsoft.com/office/powerpoint/2010/main" val="279487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F45CC-BCB6-4EEE-8E1E-FC11FF7F5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/>
              <a:t>PRUEBA DÍA 3</a:t>
            </a:r>
            <a:endParaRPr lang="en-US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6F9DB0-3C0C-4C30-A055-92A1FFE107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dirty="0"/>
              <a:t>ELA </a:t>
            </a:r>
            <a:r>
              <a:rPr lang="en-US" sz="4400" dirty="0" err="1"/>
              <a:t>Sección</a:t>
            </a:r>
            <a:r>
              <a:rPr lang="en-US" sz="4400" dirty="0"/>
              <a:t> 3: 80 minutes</a:t>
            </a:r>
          </a:p>
          <a:p>
            <a:endParaRPr lang="en-US" sz="4400" dirty="0"/>
          </a:p>
          <a:p>
            <a:r>
              <a:rPr lang="en-US" sz="4400" dirty="0" err="1"/>
              <a:t>Matemáticas</a:t>
            </a:r>
            <a:r>
              <a:rPr lang="en-US" sz="4400" dirty="0"/>
              <a:t> </a:t>
            </a:r>
            <a:r>
              <a:rPr lang="en-US" sz="4400" dirty="0" err="1"/>
              <a:t>Sección</a:t>
            </a:r>
            <a:r>
              <a:rPr lang="en-US" sz="4400" dirty="0"/>
              <a:t> 3: 80 minutes (con </a:t>
            </a:r>
            <a:r>
              <a:rPr lang="en-US" sz="4400" dirty="0" err="1"/>
              <a:t>calculadora</a:t>
            </a:r>
            <a:r>
              <a:rPr lang="en-US" sz="44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817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F4D40-8751-4F6A-9095-17E2371CE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b="1" dirty="0" err="1"/>
              <a:t>Descripción</a:t>
            </a:r>
            <a:r>
              <a:rPr lang="en-US" b="1" dirty="0"/>
              <a:t> general de </a:t>
            </a:r>
            <a:r>
              <a:rPr lang="en-US" sz="4400" b="1" dirty="0"/>
              <a:t>ELA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D3FCA1-06E0-49F0-B9B6-72B27E3FD2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4"/>
            <a:ext cx="8520600" cy="3635425"/>
          </a:xfrm>
        </p:spPr>
        <p:txBody>
          <a:bodyPr>
            <a:normAutofit/>
          </a:bodyPr>
          <a:lstStyle/>
          <a:p>
            <a:pPr lvl="0"/>
            <a:r>
              <a:rPr lang="en-US" sz="2400" b="1" dirty="0" err="1"/>
              <a:t>Sección</a:t>
            </a:r>
            <a:r>
              <a:rPr lang="en-US" sz="2400" b="1" dirty="0"/>
              <a:t> 1 </a:t>
            </a:r>
            <a:r>
              <a:rPr lang="en-US" sz="2400" dirty="0"/>
              <a:t>(90): </a:t>
            </a:r>
            <a:r>
              <a:rPr lang="en-US" sz="2400" dirty="0" err="1"/>
              <a:t>Tarea</a:t>
            </a:r>
            <a:r>
              <a:rPr lang="en-US" sz="2400" dirty="0"/>
              <a:t> de </a:t>
            </a:r>
            <a:r>
              <a:rPr lang="en-US" sz="2400" dirty="0" err="1"/>
              <a:t>análisis</a:t>
            </a:r>
            <a:r>
              <a:rPr lang="en-US" sz="2400" dirty="0"/>
              <a:t> </a:t>
            </a:r>
            <a:r>
              <a:rPr lang="en-US" sz="2400" dirty="0" err="1"/>
              <a:t>literario</a:t>
            </a:r>
            <a:r>
              <a:rPr lang="en-US" sz="2400" dirty="0"/>
              <a:t> y un </a:t>
            </a:r>
            <a:r>
              <a:rPr lang="en-US" sz="2400" dirty="0" err="1"/>
              <a:t>pasaje</a:t>
            </a:r>
            <a:r>
              <a:rPr lang="en-US" sz="2400" dirty="0"/>
              <a:t> con un </a:t>
            </a:r>
            <a:r>
              <a:rPr lang="en-US" sz="2400" dirty="0" err="1"/>
              <a:t>texto</a:t>
            </a:r>
            <a:r>
              <a:rPr lang="en-US" sz="2400" dirty="0"/>
              <a:t> </a:t>
            </a:r>
            <a:r>
              <a:rPr lang="en-US" sz="2400" b="1" dirty="0"/>
              <a:t>Ó</a:t>
            </a:r>
            <a:r>
              <a:rPr lang="en-US" sz="2400" dirty="0"/>
              <a:t> una </a:t>
            </a:r>
            <a:r>
              <a:rPr lang="en-US" sz="2400" dirty="0" err="1"/>
              <a:t>tarea</a:t>
            </a:r>
            <a:r>
              <a:rPr lang="en-US" sz="2400" dirty="0"/>
              <a:t> de </a:t>
            </a:r>
            <a:r>
              <a:rPr lang="en-US" sz="2400" dirty="0" err="1"/>
              <a:t>simulación</a:t>
            </a:r>
            <a:r>
              <a:rPr lang="en-US" sz="2400" dirty="0"/>
              <a:t> de </a:t>
            </a:r>
            <a:r>
              <a:rPr lang="en-US" sz="2400" dirty="0" err="1"/>
              <a:t>investigación</a:t>
            </a:r>
            <a:r>
              <a:rPr lang="en-US" sz="2400" dirty="0"/>
              <a:t>. </a:t>
            </a:r>
          </a:p>
          <a:p>
            <a:pPr marL="114300" lvl="0" indent="0">
              <a:buNone/>
            </a:pPr>
            <a:endParaRPr lang="en-US" sz="2400" dirty="0"/>
          </a:p>
          <a:p>
            <a:pPr lvl="0"/>
            <a:r>
              <a:rPr lang="en-US" sz="2400" b="1" dirty="0" err="1"/>
              <a:t>Sección</a:t>
            </a:r>
            <a:r>
              <a:rPr lang="en-US" sz="2400" b="1" dirty="0"/>
              <a:t> 2 </a:t>
            </a:r>
            <a:r>
              <a:rPr lang="en-US" sz="2400" dirty="0"/>
              <a:t>(90): </a:t>
            </a:r>
            <a:r>
              <a:rPr lang="en-US" sz="2400" dirty="0" err="1"/>
              <a:t>Tarea</a:t>
            </a:r>
            <a:r>
              <a:rPr lang="en-US" sz="2400" dirty="0"/>
              <a:t> de </a:t>
            </a:r>
            <a:r>
              <a:rPr lang="en-US" sz="2400" dirty="0" err="1"/>
              <a:t>simulación</a:t>
            </a:r>
            <a:r>
              <a:rPr lang="en-US" sz="2400" dirty="0"/>
              <a:t> de </a:t>
            </a:r>
            <a:r>
              <a:rPr lang="en-US" sz="2400" dirty="0" err="1"/>
              <a:t>investigación</a:t>
            </a:r>
            <a:r>
              <a:rPr lang="en-US" sz="2400" dirty="0"/>
              <a:t> </a:t>
            </a:r>
            <a:r>
              <a:rPr lang="en-US" sz="2400" b="1" dirty="0"/>
              <a:t>Ó </a:t>
            </a:r>
            <a:r>
              <a:rPr lang="en-US" sz="2400" dirty="0"/>
              <a:t>una </a:t>
            </a:r>
            <a:r>
              <a:rPr lang="en-US" sz="2400" dirty="0" err="1"/>
              <a:t>tarea</a:t>
            </a:r>
            <a:r>
              <a:rPr lang="en-US" sz="2400" dirty="0"/>
              <a:t> de </a:t>
            </a:r>
            <a:r>
              <a:rPr lang="en-US" sz="2400" dirty="0" err="1"/>
              <a:t>escritura</a:t>
            </a:r>
            <a:r>
              <a:rPr lang="en-US" sz="2400" dirty="0"/>
              <a:t> </a:t>
            </a:r>
            <a:r>
              <a:rPr lang="en-US" sz="2400" dirty="0" err="1"/>
              <a:t>narativa</a:t>
            </a:r>
            <a:r>
              <a:rPr lang="en-US" sz="2400" dirty="0"/>
              <a:t> y un </a:t>
            </a:r>
            <a:r>
              <a:rPr lang="en-US" sz="2400" dirty="0" err="1"/>
              <a:t>pasaje</a:t>
            </a:r>
            <a:r>
              <a:rPr lang="en-US" sz="2400" dirty="0"/>
              <a:t> </a:t>
            </a:r>
            <a:r>
              <a:rPr lang="en-US" sz="2400" dirty="0" err="1"/>
              <a:t>compuesto</a:t>
            </a:r>
            <a:r>
              <a:rPr lang="en-US" sz="2400" dirty="0"/>
              <a:t> por un ó mas </a:t>
            </a:r>
            <a:r>
              <a:rPr lang="en-US" sz="2400" dirty="0" err="1"/>
              <a:t>textos</a:t>
            </a:r>
            <a:r>
              <a:rPr lang="en-US" sz="2400" dirty="0"/>
              <a:t> </a:t>
            </a:r>
            <a:r>
              <a:rPr lang="en-US" sz="2400" dirty="0" err="1"/>
              <a:t>relacionados</a:t>
            </a:r>
            <a:r>
              <a:rPr lang="en-US" sz="2400" dirty="0"/>
              <a:t>. </a:t>
            </a:r>
          </a:p>
          <a:p>
            <a:r>
              <a:rPr lang="en-US" sz="2400" b="1" dirty="0" err="1"/>
              <a:t>Sección</a:t>
            </a:r>
            <a:r>
              <a:rPr lang="en-US" sz="2400" b="1" dirty="0"/>
              <a:t> 3 </a:t>
            </a:r>
            <a:r>
              <a:rPr lang="en-US" sz="2400" dirty="0"/>
              <a:t>(80): </a:t>
            </a:r>
            <a:r>
              <a:rPr lang="en-US" sz="2400" dirty="0" err="1"/>
              <a:t>Literatura</a:t>
            </a:r>
            <a:r>
              <a:rPr lang="en-US" sz="2400" dirty="0"/>
              <a:t> de </a:t>
            </a:r>
            <a:r>
              <a:rPr lang="en-US" sz="2400" dirty="0" err="1"/>
              <a:t>textos</a:t>
            </a:r>
            <a:r>
              <a:rPr lang="en-US" sz="2400" dirty="0"/>
              <a:t> </a:t>
            </a:r>
            <a:r>
              <a:rPr lang="en-US" sz="2400" dirty="0" err="1"/>
              <a:t>literarios</a:t>
            </a:r>
            <a:r>
              <a:rPr lang="en-US" sz="2400" dirty="0"/>
              <a:t> ó </a:t>
            </a:r>
            <a:r>
              <a:rPr lang="en-US" sz="2400" dirty="0" err="1"/>
              <a:t>textos</a:t>
            </a:r>
            <a:r>
              <a:rPr lang="en-US" sz="2400" dirty="0"/>
              <a:t> </a:t>
            </a:r>
            <a:r>
              <a:rPr lang="en-US" sz="2400" dirty="0" err="1"/>
              <a:t>informativos</a:t>
            </a:r>
            <a:r>
              <a:rPr lang="en-US" sz="2400" dirty="0"/>
              <a:t>. 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343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565F5-17F1-43DC-9D11-C5074D72F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95253"/>
            <a:ext cx="8520600" cy="572700"/>
          </a:xfrm>
        </p:spPr>
        <p:txBody>
          <a:bodyPr>
            <a:noAutofit/>
          </a:bodyPr>
          <a:lstStyle/>
          <a:p>
            <a:r>
              <a:rPr lang="en-US" sz="3500" b="1" dirty="0" err="1"/>
              <a:t>Descripción</a:t>
            </a:r>
            <a:r>
              <a:rPr lang="en-US" sz="3500" b="1" dirty="0"/>
              <a:t> general de </a:t>
            </a:r>
            <a:r>
              <a:rPr lang="en-US" sz="3500" b="1" dirty="0" err="1"/>
              <a:t>Matemáticas</a:t>
            </a:r>
            <a:endParaRPr lang="en-US" sz="35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92E9D7-C609-4A3F-AC8B-B2B01EA115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800" y="1017726"/>
            <a:ext cx="8775700" cy="396067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b="1" dirty="0"/>
              <a:t>3 sessions at-a-glance:</a:t>
            </a:r>
          </a:p>
          <a:p>
            <a:pPr marL="114300" indent="0">
              <a:buNone/>
            </a:pPr>
            <a:r>
              <a:rPr lang="en-US" sz="3000" dirty="0"/>
              <a:t>	</a:t>
            </a:r>
            <a:r>
              <a:rPr lang="en-US" sz="3000" b="1" dirty="0"/>
              <a:t>Session 1: </a:t>
            </a:r>
            <a:r>
              <a:rPr lang="en-US" sz="3000" dirty="0"/>
              <a:t>(60, sin </a:t>
            </a:r>
            <a:r>
              <a:rPr lang="en-US" sz="3000" dirty="0" err="1"/>
              <a:t>calculadora</a:t>
            </a:r>
            <a:r>
              <a:rPr lang="en-US" sz="3000" dirty="0"/>
              <a:t>): </a:t>
            </a:r>
            <a:r>
              <a:rPr lang="en-US" sz="3000" dirty="0" err="1"/>
              <a:t>Tarea</a:t>
            </a:r>
            <a:r>
              <a:rPr lang="en-US" sz="3000" dirty="0"/>
              <a:t> </a:t>
            </a:r>
            <a:r>
              <a:rPr lang="en-US" sz="3000" dirty="0" err="1"/>
              <a:t>tipo</a:t>
            </a:r>
            <a:r>
              <a:rPr lang="en-US" sz="3000" dirty="0"/>
              <a:t> I</a:t>
            </a:r>
          </a:p>
          <a:p>
            <a:pPr marL="114300" indent="0">
              <a:buNone/>
            </a:pPr>
            <a:r>
              <a:rPr lang="en-US" sz="3000" dirty="0"/>
              <a:t>	</a:t>
            </a:r>
            <a:r>
              <a:rPr lang="en-US" sz="3000" b="1" dirty="0"/>
              <a:t>Session 2: </a:t>
            </a:r>
            <a:r>
              <a:rPr lang="en-US" sz="3000" dirty="0"/>
              <a:t>(90, con </a:t>
            </a:r>
            <a:r>
              <a:rPr lang="en-US" sz="3000" dirty="0" err="1"/>
              <a:t>calculadora</a:t>
            </a:r>
            <a:r>
              <a:rPr lang="en-US" sz="3000" dirty="0"/>
              <a:t>):  </a:t>
            </a:r>
            <a:r>
              <a:rPr lang="en-US" sz="3000" dirty="0" err="1"/>
              <a:t>Mezcla</a:t>
            </a:r>
            <a:r>
              <a:rPr lang="en-US" sz="3000" dirty="0"/>
              <a:t> de </a:t>
            </a:r>
            <a:r>
              <a:rPr lang="en-US" sz="3000" dirty="0" err="1"/>
              <a:t>tareas</a:t>
            </a:r>
            <a:r>
              <a:rPr lang="en-US" sz="3000" dirty="0"/>
              <a:t> </a:t>
            </a:r>
            <a:r>
              <a:rPr lang="en-US" sz="3000" dirty="0" err="1"/>
              <a:t>tipo</a:t>
            </a:r>
            <a:r>
              <a:rPr lang="en-US" sz="3000" dirty="0"/>
              <a:t> I, II, ó III. </a:t>
            </a:r>
          </a:p>
          <a:p>
            <a:pPr marL="114300" indent="0">
              <a:buNone/>
            </a:pPr>
            <a:r>
              <a:rPr lang="en-US" sz="3000" dirty="0"/>
              <a:t>	</a:t>
            </a:r>
            <a:r>
              <a:rPr lang="en-US" sz="3000" b="1" dirty="0"/>
              <a:t>Session 3: </a:t>
            </a:r>
            <a:r>
              <a:rPr lang="en-US" sz="3000" dirty="0"/>
              <a:t>(80, con </a:t>
            </a:r>
            <a:r>
              <a:rPr lang="en-US" sz="3000" dirty="0" err="1"/>
              <a:t>calculadora</a:t>
            </a:r>
            <a:r>
              <a:rPr lang="en-US" sz="3000" dirty="0"/>
              <a:t>): </a:t>
            </a:r>
            <a:r>
              <a:rPr lang="en-US" sz="3000" dirty="0" err="1"/>
              <a:t>Mezcla</a:t>
            </a:r>
            <a:r>
              <a:rPr lang="en-US" sz="3000" dirty="0"/>
              <a:t> de </a:t>
            </a:r>
            <a:r>
              <a:rPr lang="en-US" sz="3000" dirty="0" err="1"/>
              <a:t>tareas</a:t>
            </a:r>
            <a:r>
              <a:rPr lang="en-US" sz="3000" dirty="0"/>
              <a:t> </a:t>
            </a:r>
            <a:r>
              <a:rPr lang="en-US" sz="3000" dirty="0" err="1"/>
              <a:t>tipo</a:t>
            </a:r>
            <a:r>
              <a:rPr lang="en-US" sz="3000" dirty="0"/>
              <a:t> I, II, ó III. </a:t>
            </a:r>
          </a:p>
          <a:p>
            <a:pPr marL="11430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80316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C8D1D-86B9-48B9-A641-7BF98BE24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79401"/>
            <a:ext cx="8520600" cy="572700"/>
          </a:xfrm>
        </p:spPr>
        <p:txBody>
          <a:bodyPr>
            <a:noAutofit/>
          </a:bodyPr>
          <a:lstStyle/>
          <a:p>
            <a:r>
              <a:rPr lang="en-US" sz="3500" b="1" dirty="0" err="1"/>
              <a:t>Preguntas</a:t>
            </a:r>
            <a:r>
              <a:rPr lang="en-US" sz="3500" b="1" dirty="0"/>
              <a:t> de </a:t>
            </a:r>
            <a:r>
              <a:rPr lang="en-US" sz="3500" b="1" dirty="0" err="1"/>
              <a:t>Matemáticas</a:t>
            </a:r>
            <a:r>
              <a:rPr lang="en-US" sz="3500" b="1" dirty="0"/>
              <a:t> Tipo I, II, ó III.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63D059-8096-4506-A7EF-715B0872C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284890"/>
            <a:ext cx="8520600" cy="3579209"/>
          </a:xfrm>
        </p:spPr>
        <p:txBody>
          <a:bodyPr>
            <a:normAutofit fontScale="40000" lnSpcReduction="20000"/>
          </a:bodyPr>
          <a:lstStyle/>
          <a:p>
            <a:pPr marL="114300" indent="0">
              <a:buNone/>
            </a:pPr>
            <a:r>
              <a:rPr lang="en-US" sz="5500" b="1" dirty="0" err="1"/>
              <a:t>Preguntas</a:t>
            </a:r>
            <a:r>
              <a:rPr lang="en-US" sz="5500" b="1" dirty="0"/>
              <a:t> Tipo I</a:t>
            </a:r>
            <a:r>
              <a:rPr lang="en-US" sz="5500" dirty="0"/>
              <a:t>: </a:t>
            </a:r>
            <a:r>
              <a:rPr lang="en-US" sz="5500" dirty="0" err="1"/>
              <a:t>están</a:t>
            </a:r>
            <a:r>
              <a:rPr lang="en-US" sz="5500" dirty="0"/>
              <a:t> </a:t>
            </a:r>
            <a:r>
              <a:rPr lang="en-US" sz="5500" dirty="0" err="1"/>
              <a:t>diseñados</a:t>
            </a:r>
            <a:r>
              <a:rPr lang="en-US" sz="5500" dirty="0"/>
              <a:t> para </a:t>
            </a:r>
            <a:r>
              <a:rPr lang="en-US" sz="5500" dirty="0" err="1"/>
              <a:t>evaluar</a:t>
            </a:r>
            <a:r>
              <a:rPr lang="en-US" sz="5500" dirty="0"/>
              <a:t> la </a:t>
            </a:r>
            <a:r>
              <a:rPr lang="en-US" sz="5500" dirty="0" err="1"/>
              <a:t>comprensión</a:t>
            </a:r>
            <a:r>
              <a:rPr lang="en-US" sz="5500" dirty="0"/>
              <a:t> conceptual, la </a:t>
            </a:r>
            <a:r>
              <a:rPr lang="en-US" sz="5500" dirty="0" err="1"/>
              <a:t>fluidez</a:t>
            </a:r>
            <a:r>
              <a:rPr lang="en-US" sz="5500" dirty="0"/>
              <a:t> y la </a:t>
            </a:r>
            <a:r>
              <a:rPr lang="en-US" sz="5500" dirty="0" err="1"/>
              <a:t>aplicación</a:t>
            </a:r>
            <a:r>
              <a:rPr lang="en-US" sz="5500" dirty="0"/>
              <a:t>, </a:t>
            </a:r>
            <a:r>
              <a:rPr lang="en-US" sz="5500" dirty="0" err="1"/>
              <a:t>alineados</a:t>
            </a:r>
            <a:r>
              <a:rPr lang="en-US" sz="5500" dirty="0"/>
              <a:t> con el </a:t>
            </a:r>
            <a:r>
              <a:rPr lang="en-US" sz="5500" dirty="0" err="1"/>
              <a:t>contenido</a:t>
            </a:r>
            <a:r>
              <a:rPr lang="en-US" sz="5500" dirty="0"/>
              <a:t> principal de </a:t>
            </a:r>
            <a:r>
              <a:rPr lang="en-US" sz="5500" dirty="0" err="1"/>
              <a:t>cada</a:t>
            </a:r>
            <a:r>
              <a:rPr lang="en-US" sz="5500" dirty="0"/>
              <a:t> </a:t>
            </a:r>
            <a:r>
              <a:rPr lang="en-US" sz="5500" dirty="0" err="1"/>
              <a:t>grado</a:t>
            </a:r>
            <a:r>
              <a:rPr lang="en-US" sz="5500" dirty="0"/>
              <a:t> y </a:t>
            </a:r>
            <a:r>
              <a:rPr lang="en-US" sz="5500" dirty="0" err="1"/>
              <a:t>y</a:t>
            </a:r>
            <a:r>
              <a:rPr lang="en-US" sz="5500" dirty="0"/>
              <a:t> </a:t>
            </a:r>
            <a:r>
              <a:rPr lang="en-US" sz="5500" dirty="0" err="1"/>
              <a:t>contenido</a:t>
            </a:r>
            <a:r>
              <a:rPr lang="en-US" sz="5500" dirty="0"/>
              <a:t> </a:t>
            </a:r>
            <a:r>
              <a:rPr lang="en-US" sz="5500" dirty="0" err="1"/>
              <a:t>adicional</a:t>
            </a:r>
            <a:r>
              <a:rPr lang="en-US" sz="5500" dirty="0"/>
              <a:t> del </a:t>
            </a:r>
            <a:r>
              <a:rPr lang="en-US" sz="5500" dirty="0" err="1"/>
              <a:t>grado</a:t>
            </a:r>
            <a:r>
              <a:rPr lang="en-US" sz="5500" dirty="0"/>
              <a:t>. </a:t>
            </a:r>
          </a:p>
          <a:p>
            <a:pPr marL="114300" indent="0">
              <a:buNone/>
            </a:pPr>
            <a:r>
              <a:rPr lang="en-US" sz="5500" dirty="0"/>
              <a:t> </a:t>
            </a:r>
          </a:p>
          <a:p>
            <a:pPr marL="114300" indent="0">
              <a:buNone/>
            </a:pPr>
            <a:r>
              <a:rPr lang="en-US" sz="5500" b="1" dirty="0" err="1"/>
              <a:t>Preguntas</a:t>
            </a:r>
            <a:r>
              <a:rPr lang="en-US" sz="5500" b="1" dirty="0"/>
              <a:t>/</a:t>
            </a:r>
            <a:r>
              <a:rPr lang="en-US" sz="5500" b="1" dirty="0" err="1"/>
              <a:t>Tareas</a:t>
            </a:r>
            <a:r>
              <a:rPr lang="en-US" sz="5500" b="1" dirty="0"/>
              <a:t> Tipo II:  </a:t>
            </a:r>
            <a:r>
              <a:rPr lang="en-US" sz="5500" dirty="0" err="1"/>
              <a:t>están</a:t>
            </a:r>
            <a:r>
              <a:rPr lang="en-US" sz="5500" dirty="0"/>
              <a:t> </a:t>
            </a:r>
            <a:r>
              <a:rPr lang="en-US" sz="5500" dirty="0" err="1"/>
              <a:t>diseñadas</a:t>
            </a:r>
            <a:r>
              <a:rPr lang="en-US" sz="5500" dirty="0"/>
              <a:t> para </a:t>
            </a:r>
            <a:r>
              <a:rPr lang="en-US" sz="5500" dirty="0" err="1"/>
              <a:t>evaluar</a:t>
            </a:r>
            <a:r>
              <a:rPr lang="en-US" sz="5500" dirty="0"/>
              <a:t> la </a:t>
            </a:r>
            <a:r>
              <a:rPr lang="en-US" sz="5500" dirty="0" err="1"/>
              <a:t>capacidad</a:t>
            </a:r>
            <a:r>
              <a:rPr lang="en-US" sz="5500" dirty="0"/>
              <a:t> de </a:t>
            </a:r>
            <a:r>
              <a:rPr lang="en-US" sz="5500" dirty="0" err="1"/>
              <a:t>razonamiento</a:t>
            </a:r>
            <a:r>
              <a:rPr lang="en-US" sz="5500" dirty="0"/>
              <a:t> del </a:t>
            </a:r>
            <a:r>
              <a:rPr lang="en-US" sz="5500" dirty="0" err="1"/>
              <a:t>estudiante</a:t>
            </a:r>
            <a:r>
              <a:rPr lang="en-US" sz="5500" dirty="0"/>
              <a:t> </a:t>
            </a:r>
            <a:r>
              <a:rPr lang="en-US" sz="5500" dirty="0" err="1"/>
              <a:t>sobre</a:t>
            </a:r>
            <a:r>
              <a:rPr lang="en-US" sz="5500" dirty="0"/>
              <a:t> el </a:t>
            </a:r>
            <a:r>
              <a:rPr lang="en-US" sz="5500" dirty="0" err="1"/>
              <a:t>contenido</a:t>
            </a:r>
            <a:r>
              <a:rPr lang="en-US" sz="5500" dirty="0"/>
              <a:t> del </a:t>
            </a:r>
            <a:r>
              <a:rPr lang="en-US" sz="5500" dirty="0" err="1"/>
              <a:t>grado</a:t>
            </a:r>
            <a:r>
              <a:rPr lang="en-US" sz="5500" dirty="0"/>
              <a:t> actual y el </a:t>
            </a:r>
            <a:r>
              <a:rPr lang="en-US" sz="5500" dirty="0" err="1"/>
              <a:t>grado</a:t>
            </a:r>
            <a:r>
              <a:rPr lang="en-US" sz="5500" dirty="0"/>
              <a:t> anterior.  </a:t>
            </a:r>
          </a:p>
          <a:p>
            <a:pPr marL="114300" indent="0">
              <a:buNone/>
            </a:pPr>
            <a:endParaRPr lang="en-US" sz="5500" dirty="0"/>
          </a:p>
          <a:p>
            <a:pPr marL="114300" indent="0">
              <a:buNone/>
            </a:pPr>
            <a:r>
              <a:rPr lang="en-US" sz="5500" b="1" dirty="0"/>
              <a:t>Type III questions: </a:t>
            </a:r>
            <a:r>
              <a:rPr lang="en-US" sz="5500" dirty="0" err="1"/>
              <a:t>están</a:t>
            </a:r>
            <a:r>
              <a:rPr lang="en-US" sz="5500" dirty="0"/>
              <a:t> </a:t>
            </a:r>
            <a:r>
              <a:rPr lang="en-US" sz="5500" dirty="0" err="1"/>
              <a:t>diseñadas</a:t>
            </a:r>
            <a:r>
              <a:rPr lang="en-US" sz="5500" dirty="0"/>
              <a:t> para </a:t>
            </a:r>
            <a:r>
              <a:rPr lang="en-US" sz="5500" dirty="0" err="1"/>
              <a:t>evaluar</a:t>
            </a:r>
            <a:r>
              <a:rPr lang="en-US" sz="5500" dirty="0"/>
              <a:t> la </a:t>
            </a:r>
            <a:r>
              <a:rPr lang="en-US" sz="5500" dirty="0" err="1"/>
              <a:t>capacidad</a:t>
            </a:r>
            <a:r>
              <a:rPr lang="en-US" sz="5500" dirty="0"/>
              <a:t> que </a:t>
            </a:r>
            <a:r>
              <a:rPr lang="en-US" sz="5500" dirty="0" err="1"/>
              <a:t>tiene</a:t>
            </a:r>
            <a:r>
              <a:rPr lang="en-US" sz="5500" dirty="0"/>
              <a:t> el/la </a:t>
            </a:r>
            <a:r>
              <a:rPr lang="en-US" sz="5500" dirty="0" err="1"/>
              <a:t>estudiante</a:t>
            </a:r>
            <a:r>
              <a:rPr lang="en-US" sz="5500" dirty="0"/>
              <a:t> a </a:t>
            </a:r>
            <a:r>
              <a:rPr lang="en-US" sz="5500" dirty="0" err="1"/>
              <a:t>seguir</a:t>
            </a:r>
            <a:r>
              <a:rPr lang="en-US" sz="5500" dirty="0"/>
              <a:t> </a:t>
            </a:r>
            <a:r>
              <a:rPr lang="en-US" sz="5500" dirty="0" err="1"/>
              <a:t>modelos</a:t>
            </a:r>
            <a:r>
              <a:rPr lang="en-US" sz="5500" dirty="0"/>
              <a:t> </a:t>
            </a:r>
            <a:r>
              <a:rPr lang="en-US" sz="5500" dirty="0" err="1"/>
              <a:t>utilizando</a:t>
            </a:r>
            <a:r>
              <a:rPr lang="en-US" sz="5500" dirty="0"/>
              <a:t> </a:t>
            </a:r>
            <a:r>
              <a:rPr lang="en-US" sz="5500" dirty="0" err="1"/>
              <a:t>contenido</a:t>
            </a:r>
            <a:r>
              <a:rPr lang="en-US" sz="5500" dirty="0"/>
              <a:t> del </a:t>
            </a:r>
            <a:r>
              <a:rPr lang="en-US" sz="5500" dirty="0" err="1"/>
              <a:t>grado</a:t>
            </a:r>
            <a:r>
              <a:rPr lang="en-US" sz="5500" dirty="0"/>
              <a:t> actual y el anterior.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273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2F362-2189-4395-9CBE-EC2FDAA5B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err="1"/>
              <a:t>Ejemplo</a:t>
            </a:r>
            <a:r>
              <a:rPr lang="en-US" sz="4000" b="1" dirty="0"/>
              <a:t> de </a:t>
            </a:r>
            <a:r>
              <a:rPr lang="en-US" sz="4000" b="1" dirty="0" err="1"/>
              <a:t>preguntas</a:t>
            </a:r>
            <a:r>
              <a:rPr lang="en-US" sz="4000" b="1" dirty="0"/>
              <a:t> Tipo I (1)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0F8BFD-15C2-4C13-B884-89474127FD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00" y="1117525"/>
            <a:ext cx="8520600" cy="370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686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FAA0A-7E73-4376-A7F1-C8A8DFD73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err="1"/>
              <a:t>Ejemplo</a:t>
            </a:r>
            <a:r>
              <a:rPr lang="en-US" sz="4000" b="1" dirty="0"/>
              <a:t> de </a:t>
            </a:r>
            <a:r>
              <a:rPr lang="en-US" sz="4000" b="1" dirty="0" err="1"/>
              <a:t>preguntas</a:t>
            </a:r>
            <a:r>
              <a:rPr lang="en-US" sz="4000" b="1" dirty="0"/>
              <a:t> Tipo I (2)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DA1CBC-9470-4C19-B22D-EC9FE0806D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00" y="1087575"/>
            <a:ext cx="8520600" cy="37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716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0C24C-C11B-49BA-9D22-9005625C1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116803"/>
            <a:ext cx="8520600" cy="572700"/>
          </a:xfrm>
        </p:spPr>
        <p:txBody>
          <a:bodyPr>
            <a:noAutofit/>
          </a:bodyPr>
          <a:lstStyle/>
          <a:p>
            <a:r>
              <a:rPr lang="en-US" sz="4000" b="1" dirty="0" err="1"/>
              <a:t>Ejemplo</a:t>
            </a:r>
            <a:r>
              <a:rPr lang="en-US" sz="4000" b="1" dirty="0"/>
              <a:t> de </a:t>
            </a:r>
            <a:r>
              <a:rPr lang="en-US" sz="4000" b="1" dirty="0" err="1"/>
              <a:t>pregunta</a:t>
            </a:r>
            <a:r>
              <a:rPr lang="en-US" sz="4000" b="1" dirty="0"/>
              <a:t> Tipo II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085B3A-5213-4A29-991D-2A7A5E8CBD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00" y="867304"/>
            <a:ext cx="8428579" cy="3981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142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FD743-E0C7-4A6F-BA54-413676BA6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165625"/>
            <a:ext cx="8520600" cy="572700"/>
          </a:xfrm>
        </p:spPr>
        <p:txBody>
          <a:bodyPr>
            <a:noAutofit/>
          </a:bodyPr>
          <a:lstStyle/>
          <a:p>
            <a:r>
              <a:rPr lang="en-US" sz="4000" b="1" dirty="0" err="1"/>
              <a:t>Ejemplo</a:t>
            </a:r>
            <a:r>
              <a:rPr lang="en-US" sz="4000" b="1" dirty="0"/>
              <a:t> de </a:t>
            </a:r>
            <a:r>
              <a:rPr lang="en-US" sz="4000" b="1" dirty="0" err="1"/>
              <a:t>pregunta</a:t>
            </a:r>
            <a:r>
              <a:rPr lang="en-US" sz="4000" b="1" dirty="0"/>
              <a:t> Tipo III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BD468C-59E0-4375-B965-83830C36ED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00" y="910604"/>
            <a:ext cx="8520600" cy="392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704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C4D6A-7188-4852-969B-EC9E9B8B2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ALGEBRA: 7-9 de mayo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97D804-D852-4DF2-9E3A-A792426F23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b="1" dirty="0"/>
              <a:t>Día #1 (7 de mayo)</a:t>
            </a:r>
          </a:p>
          <a:p>
            <a:r>
              <a:rPr lang="en-US" sz="2800" dirty="0" err="1"/>
              <a:t>Sección</a:t>
            </a:r>
            <a:r>
              <a:rPr lang="en-US" sz="2800" dirty="0"/>
              <a:t> 1a: 25 </a:t>
            </a:r>
            <a:r>
              <a:rPr lang="en-US" sz="2800" dirty="0" err="1"/>
              <a:t>minutos</a:t>
            </a:r>
            <a:endParaRPr lang="en-US" sz="2800" dirty="0"/>
          </a:p>
          <a:p>
            <a:r>
              <a:rPr lang="en-US" sz="2800" dirty="0" err="1"/>
              <a:t>Sección</a:t>
            </a:r>
            <a:r>
              <a:rPr lang="en-US" sz="2800" dirty="0"/>
              <a:t> 1b: 55 </a:t>
            </a:r>
            <a:r>
              <a:rPr lang="en-US" sz="2800" dirty="0" err="1"/>
              <a:t>minutos</a:t>
            </a:r>
            <a:endParaRPr lang="en-US" sz="2800" dirty="0"/>
          </a:p>
          <a:p>
            <a:pPr marL="114300" indent="0">
              <a:buNone/>
            </a:pPr>
            <a:r>
              <a:rPr lang="en-US" sz="2800" b="1" dirty="0"/>
              <a:t>Día # 2 (8 de mayo)</a:t>
            </a:r>
          </a:p>
          <a:p>
            <a:pPr marL="114300" indent="0">
              <a:buNone/>
            </a:pPr>
            <a:r>
              <a:rPr lang="en-US" sz="2800" dirty="0" err="1"/>
              <a:t>Sección</a:t>
            </a:r>
            <a:r>
              <a:rPr lang="en-US" sz="2800" dirty="0"/>
              <a:t> 2: 90 </a:t>
            </a:r>
            <a:r>
              <a:rPr lang="en-US" sz="2800" dirty="0" err="1"/>
              <a:t>minutos</a:t>
            </a:r>
            <a:endParaRPr lang="en-US" sz="2800" dirty="0"/>
          </a:p>
          <a:p>
            <a:pPr marL="114300" indent="0">
              <a:buNone/>
            </a:pPr>
            <a:r>
              <a:rPr lang="en-US" sz="2800" b="1" dirty="0"/>
              <a:t>Día # 3 (9 de mayo)</a:t>
            </a:r>
          </a:p>
          <a:p>
            <a:pPr marL="114300" indent="0">
              <a:buNone/>
            </a:pPr>
            <a:r>
              <a:rPr lang="en-US" sz="2800" dirty="0" err="1"/>
              <a:t>Sección</a:t>
            </a:r>
            <a:r>
              <a:rPr lang="en-US" sz="2800" dirty="0"/>
              <a:t> 3: 75 </a:t>
            </a:r>
            <a:r>
              <a:rPr lang="en-US" sz="2800" dirty="0" err="1"/>
              <a:t>minutos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05023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03BCB-9F3C-4B1F-8DCD-9D130BE3A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152925"/>
            <a:ext cx="8520600" cy="5727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4</a:t>
            </a:r>
            <a:r>
              <a:rPr lang="en-US" sz="4000" b="1" baseline="30000" dirty="0"/>
              <a:t>to</a:t>
            </a:r>
            <a:r>
              <a:rPr lang="en-US" sz="4000" b="1" dirty="0"/>
              <a:t> </a:t>
            </a:r>
            <a:r>
              <a:rPr lang="en-US" sz="4000" b="1" dirty="0" err="1"/>
              <a:t>día</a:t>
            </a:r>
            <a:r>
              <a:rPr lang="en-US" sz="4000" b="1" dirty="0"/>
              <a:t> de </a:t>
            </a:r>
            <a:r>
              <a:rPr lang="en-US" sz="4000" b="1" dirty="0" err="1"/>
              <a:t>Pruebas</a:t>
            </a:r>
            <a:r>
              <a:rPr lang="en-US" sz="4000" b="1" dirty="0"/>
              <a:t>: </a:t>
            </a:r>
            <a:br>
              <a:rPr lang="en-US" sz="4000" b="1" dirty="0"/>
            </a:br>
            <a:r>
              <a:rPr lang="en-US" sz="4000" b="1" dirty="0"/>
              <a:t>CIENCIAS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B94064-1CD2-48AB-92EB-68600CA99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368375"/>
            <a:ext cx="8520600" cy="3416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b="1" dirty="0" err="1"/>
              <a:t>Sección</a:t>
            </a:r>
            <a:r>
              <a:rPr lang="en-US" sz="4000" b="1" dirty="0"/>
              <a:t> 1:</a:t>
            </a:r>
            <a:r>
              <a:rPr lang="en-US" sz="4000" dirty="0"/>
              <a:t> 90 </a:t>
            </a:r>
            <a:r>
              <a:rPr lang="en-US" sz="4000" dirty="0" err="1"/>
              <a:t>minutos</a:t>
            </a:r>
            <a:endParaRPr lang="en-US" sz="4000" dirty="0"/>
          </a:p>
          <a:p>
            <a:pPr marL="114300" indent="0">
              <a:buNone/>
            </a:pPr>
            <a:r>
              <a:rPr lang="en-US" sz="4000" b="1" dirty="0" err="1"/>
              <a:t>Sección</a:t>
            </a:r>
            <a:r>
              <a:rPr lang="en-US" sz="4000" b="1" dirty="0"/>
              <a:t> 2: </a:t>
            </a:r>
            <a:r>
              <a:rPr lang="en-US" sz="4000" dirty="0"/>
              <a:t>90 </a:t>
            </a:r>
            <a:r>
              <a:rPr lang="en-US" sz="4000" dirty="0" err="1"/>
              <a:t>minutos</a:t>
            </a:r>
            <a:endParaRPr lang="en-US" sz="4000" dirty="0"/>
          </a:p>
          <a:p>
            <a:pPr marL="114300" indent="0">
              <a:buNone/>
            </a:pPr>
            <a:endParaRPr lang="en-US" sz="4000" dirty="0"/>
          </a:p>
          <a:p>
            <a:pPr marL="114300" indent="0">
              <a:buNone/>
            </a:pPr>
            <a:r>
              <a:rPr lang="en-US" sz="4000" b="1" dirty="0"/>
              <a:t>7</a:t>
            </a:r>
            <a:r>
              <a:rPr lang="en-US" sz="4000" b="1" baseline="30000" dirty="0"/>
              <a:t>mo</a:t>
            </a:r>
            <a:r>
              <a:rPr lang="en-US" sz="4000" b="1" dirty="0"/>
              <a:t> and 8</a:t>
            </a:r>
            <a:r>
              <a:rPr lang="en-US" sz="4000" b="1" baseline="30000" dirty="0"/>
              <a:t>vo</a:t>
            </a:r>
            <a:r>
              <a:rPr lang="en-US" sz="4000" b="1" dirty="0"/>
              <a:t> only:</a:t>
            </a:r>
          </a:p>
          <a:p>
            <a:pPr marL="114300" indent="0">
              <a:buNone/>
            </a:pPr>
            <a:r>
              <a:rPr lang="en-US" sz="4000" b="1" dirty="0" err="1"/>
              <a:t>Sección</a:t>
            </a:r>
            <a:r>
              <a:rPr lang="en-US" sz="4000" b="1" dirty="0"/>
              <a:t> 3: </a:t>
            </a:r>
            <a:r>
              <a:rPr lang="en-US" sz="4000" dirty="0"/>
              <a:t>45 </a:t>
            </a:r>
            <a:r>
              <a:rPr lang="en-US" sz="4000" dirty="0" err="1"/>
              <a:t>minutos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17209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137400"/>
            <a:ext cx="8520600" cy="736600"/>
          </a:xfrm>
          <a:prstGeom prst="rect">
            <a:avLst/>
          </a:prstGeom>
          <a:ln w="57150">
            <a:solidFill>
              <a:schemeClr val="accent2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3000" b="1" dirty="0" err="1"/>
              <a:t>Días</a:t>
            </a:r>
            <a:r>
              <a:rPr lang="en-US" sz="3000" b="1" dirty="0"/>
              <a:t> de </a:t>
            </a:r>
            <a:r>
              <a:rPr lang="en-US" sz="3000" b="1" dirty="0" err="1"/>
              <a:t>pruebas</a:t>
            </a:r>
            <a:r>
              <a:rPr lang="en-US" sz="3000" b="1" dirty="0"/>
              <a:t> </a:t>
            </a:r>
            <a:r>
              <a:rPr lang="en" sz="3000" b="1" dirty="0"/>
              <a:t>LEAP: </a:t>
            </a:r>
            <a:r>
              <a:rPr lang="en-US" sz="3000" b="1" dirty="0">
                <a:solidFill>
                  <a:schemeClr val="bg1"/>
                </a:solidFill>
                <a:highlight>
                  <a:srgbClr val="0000FF"/>
                </a:highlight>
                <a:latin typeface="Calibri"/>
                <a:ea typeface="Calibri"/>
                <a:cs typeface="Calibri"/>
                <a:sym typeface="Calibri"/>
              </a:rPr>
              <a:t>15 de </a:t>
            </a:r>
            <a:r>
              <a:rPr lang="en-US" sz="3000" b="1" dirty="0" err="1">
                <a:solidFill>
                  <a:schemeClr val="bg1"/>
                </a:solidFill>
                <a:highlight>
                  <a:srgbClr val="0000FF"/>
                </a:highlight>
                <a:latin typeface="Calibri"/>
                <a:ea typeface="Calibri"/>
                <a:cs typeface="Calibri"/>
                <a:sym typeface="Calibri"/>
              </a:rPr>
              <a:t>abril</a:t>
            </a:r>
            <a:r>
              <a:rPr lang="en-US" sz="3000" b="1" dirty="0">
                <a:solidFill>
                  <a:schemeClr val="bg1"/>
                </a:solidFill>
                <a:highlight>
                  <a:srgbClr val="0000FF"/>
                </a:highlight>
                <a:latin typeface="Calibri"/>
                <a:ea typeface="Calibri"/>
                <a:cs typeface="Calibri"/>
                <a:sym typeface="Calibri"/>
              </a:rPr>
              <a:t> al 3 de mayo</a:t>
            </a:r>
            <a:br>
              <a:rPr lang="en-US" sz="3000" b="1" dirty="0">
                <a:solidFill>
                  <a:schemeClr val="bg1"/>
                </a:solidFill>
                <a:highlight>
                  <a:srgbClr val="808080"/>
                </a:highlight>
                <a:latin typeface="Calibri"/>
                <a:ea typeface="Calibri"/>
                <a:cs typeface="Calibri"/>
                <a:sym typeface="Calibri"/>
              </a:rPr>
            </a:br>
            <a:endParaRPr sz="3000" b="1" dirty="0">
              <a:solidFill>
                <a:schemeClr val="bg1"/>
              </a:solidFill>
              <a:highlight>
                <a:srgbClr val="808080"/>
              </a:highlight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101600" y="874000"/>
            <a:ext cx="9042400" cy="43286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lang="en" sz="10800" dirty="0">
                <a:solidFill>
                  <a:schemeClr val="dk1"/>
                </a:solidFill>
              </a:rPr>
              <a:t>•</a:t>
            </a:r>
            <a:r>
              <a:rPr lang="en" sz="10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15-17 </a:t>
            </a:r>
            <a:r>
              <a:rPr lang="en-US" sz="10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</a:t>
            </a:r>
            <a:r>
              <a:rPr lang="en-US" sz="10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abril</a:t>
            </a:r>
            <a:r>
              <a:rPr lang="en" sz="10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n" sz="10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0800" dirty="0">
                <a:solidFill>
                  <a:schemeClr val="dk1"/>
                </a:solidFill>
                <a:highlight>
                  <a:srgbClr val="FF00FF"/>
                </a:highlight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lang="en" sz="10800" baseline="30000" dirty="0">
                <a:solidFill>
                  <a:schemeClr val="dk1"/>
                </a:solidFill>
                <a:highlight>
                  <a:srgbClr val="FF00FF"/>
                </a:highlight>
                <a:latin typeface="Calibri"/>
                <a:ea typeface="Calibri"/>
                <a:cs typeface="Calibri"/>
                <a:sym typeface="Calibri"/>
              </a:rPr>
              <a:t>mo</a:t>
            </a:r>
            <a:r>
              <a:rPr lang="en" sz="10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Pruebas</a:t>
            </a:r>
            <a:r>
              <a:rPr lang="en-US" sz="10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" sz="10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 </a:t>
            </a:r>
            <a:r>
              <a:rPr lang="en-US" sz="10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 </a:t>
            </a:r>
            <a:r>
              <a:rPr lang="en-US" sz="10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Matemáticas</a:t>
            </a:r>
            <a:r>
              <a:rPr lang="en" sz="10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</a:t>
            </a:r>
            <a:r>
              <a:rPr lang="en-US" sz="10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cciones</a:t>
            </a:r>
            <a:r>
              <a:rPr lang="en" sz="10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1-3</a:t>
            </a:r>
            <a:endParaRPr sz="10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523"/>
              <a:buNone/>
            </a:pPr>
            <a:r>
              <a:rPr lang="en" sz="10800" dirty="0">
                <a:solidFill>
                  <a:schemeClr val="dk1"/>
                </a:solidFill>
              </a:rPr>
              <a:t>•</a:t>
            </a:r>
            <a:r>
              <a:rPr lang="en" sz="10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18-19 </a:t>
            </a:r>
            <a:r>
              <a:rPr lang="en-US" sz="10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</a:t>
            </a:r>
            <a:r>
              <a:rPr lang="en" sz="10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22 </a:t>
            </a:r>
            <a:r>
              <a:rPr lang="en-US" sz="10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</a:t>
            </a:r>
            <a:r>
              <a:rPr lang="en-US" sz="10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abril</a:t>
            </a:r>
            <a:r>
              <a:rPr lang="en" sz="10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n" sz="10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0800" dirty="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lang="en" sz="10800" baseline="30000" dirty="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to</a:t>
            </a:r>
            <a:r>
              <a:rPr lang="en" sz="10800" dirty="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Pruebas</a:t>
            </a:r>
            <a:r>
              <a:rPr lang="en-US" sz="10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" sz="10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 </a:t>
            </a:r>
            <a:r>
              <a:rPr lang="en-US" sz="10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 </a:t>
            </a:r>
            <a:r>
              <a:rPr lang="en-US" sz="10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Matemáticas</a:t>
            </a:r>
            <a:r>
              <a:rPr lang="en" sz="10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</a:t>
            </a:r>
            <a:r>
              <a:rPr lang="en-US" sz="10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cciones</a:t>
            </a:r>
            <a:r>
              <a:rPr lang="en" sz="10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1-3</a:t>
            </a:r>
            <a:endParaRPr sz="10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523"/>
              <a:buNone/>
            </a:pPr>
            <a:r>
              <a:rPr lang="en" sz="10800" dirty="0">
                <a:solidFill>
                  <a:schemeClr val="dk1"/>
                </a:solidFill>
              </a:rPr>
              <a:t>•</a:t>
            </a:r>
            <a:r>
              <a:rPr lang="en" sz="10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23-25 </a:t>
            </a:r>
            <a:r>
              <a:rPr lang="en-US" sz="10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</a:t>
            </a:r>
            <a:r>
              <a:rPr lang="en-US" sz="10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abril</a:t>
            </a:r>
            <a:r>
              <a:rPr lang="en" sz="10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n" sz="10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0800" dirty="0">
                <a:solidFill>
                  <a:schemeClr val="dk1"/>
                </a:solidFill>
                <a:highlight>
                  <a:srgbClr val="00FFFF"/>
                </a:highlight>
                <a:latin typeface="Calibri"/>
                <a:ea typeface="Calibri"/>
                <a:cs typeface="Calibri"/>
                <a:sym typeface="Calibri"/>
              </a:rPr>
              <a:t>8</a:t>
            </a:r>
            <a:r>
              <a:rPr lang="en" sz="10800" baseline="30000" dirty="0">
                <a:solidFill>
                  <a:schemeClr val="dk1"/>
                </a:solidFill>
                <a:highlight>
                  <a:srgbClr val="00FFFF"/>
                </a:highlight>
                <a:latin typeface="Calibri"/>
                <a:ea typeface="Calibri"/>
                <a:cs typeface="Calibri"/>
                <a:sym typeface="Calibri"/>
              </a:rPr>
              <a:t>vo</a:t>
            </a:r>
            <a:r>
              <a:rPr lang="en" sz="10800" dirty="0">
                <a:solidFill>
                  <a:schemeClr val="dk1"/>
                </a:solidFill>
                <a:highlight>
                  <a:srgbClr val="00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Pruebas</a:t>
            </a:r>
            <a:r>
              <a:rPr lang="en-US" sz="10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" sz="10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 </a:t>
            </a:r>
            <a:r>
              <a:rPr lang="en-US" sz="10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 </a:t>
            </a:r>
            <a:r>
              <a:rPr lang="en-US" sz="10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Matemáticas</a:t>
            </a:r>
            <a:r>
              <a:rPr lang="en" sz="10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</a:t>
            </a:r>
            <a:r>
              <a:rPr lang="en-US" sz="10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cciones</a:t>
            </a:r>
            <a:r>
              <a:rPr lang="en" sz="10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1-3 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523"/>
              <a:buNone/>
            </a:pPr>
            <a:r>
              <a:rPr lang="en" sz="10800" dirty="0">
                <a:solidFill>
                  <a:schemeClr val="dk1"/>
                </a:solidFill>
              </a:rPr>
              <a:t>•</a:t>
            </a:r>
            <a:r>
              <a:rPr lang="en" sz="10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 y 29 </a:t>
            </a:r>
            <a:r>
              <a:rPr lang="en-US" sz="10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</a:t>
            </a:r>
            <a:r>
              <a:rPr lang="en-US" sz="10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abril</a:t>
            </a:r>
            <a:r>
              <a:rPr lang="en-US" sz="10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0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n" sz="10800" dirty="0">
                <a:solidFill>
                  <a:schemeClr val="dk1"/>
                </a:solidFill>
                <a:highlight>
                  <a:srgbClr val="FF00FF"/>
                </a:highlight>
                <a:latin typeface="Calibri"/>
                <a:ea typeface="Calibri"/>
                <a:cs typeface="Calibri"/>
                <a:sym typeface="Calibri"/>
              </a:rPr>
              <a:t> 7</a:t>
            </a:r>
            <a:r>
              <a:rPr lang="en" sz="10800" baseline="30000" dirty="0">
                <a:solidFill>
                  <a:schemeClr val="dk1"/>
                </a:solidFill>
                <a:highlight>
                  <a:srgbClr val="FF00FF"/>
                </a:highlight>
                <a:latin typeface="Calibri"/>
                <a:ea typeface="Calibri"/>
                <a:cs typeface="Calibri"/>
                <a:sym typeface="Calibri"/>
              </a:rPr>
              <a:t>mo </a:t>
            </a:r>
            <a:r>
              <a:rPr lang="en-US" sz="10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Pruebas</a:t>
            </a:r>
            <a:r>
              <a:rPr lang="en-US" sz="10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0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Ciencias</a:t>
            </a:r>
            <a:r>
              <a:rPr lang="en-US" sz="10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10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Estudios</a:t>
            </a:r>
            <a:r>
              <a:rPr lang="en-US" sz="10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Sociales</a:t>
            </a:r>
            <a:endParaRPr lang="en" sz="10800" baseline="30000" dirty="0">
              <a:solidFill>
                <a:schemeClr val="dk1"/>
              </a:solidFill>
              <a:highlight>
                <a:srgbClr val="FF00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523"/>
              <a:buNone/>
            </a:pPr>
            <a:r>
              <a:rPr lang="en" sz="10800" dirty="0">
                <a:solidFill>
                  <a:schemeClr val="dk1"/>
                </a:solidFill>
              </a:rPr>
              <a:t>•</a:t>
            </a:r>
            <a:r>
              <a:rPr lang="en" sz="10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 </a:t>
            </a:r>
            <a:r>
              <a:rPr lang="en-US" sz="10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</a:t>
            </a:r>
            <a:r>
              <a:rPr lang="en-US" sz="108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abril</a:t>
            </a:r>
            <a:r>
              <a:rPr lang="en-US" sz="10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" sz="10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10800" b="1" baseline="30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</a:t>
            </a:r>
            <a:r>
              <a:rPr lang="en-US" sz="10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mayo</a:t>
            </a:r>
            <a:r>
              <a:rPr lang="en" sz="10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" sz="10800" dirty="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lang="en" sz="10800" baseline="30000" dirty="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-US" sz="10800" baseline="30000" dirty="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en" sz="10800" dirty="0">
                <a:solidFill>
                  <a:schemeClr val="dk1"/>
                </a:solidFill>
                <a:highlight>
                  <a:srgbClr val="00FF00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Pruebas</a:t>
            </a:r>
            <a:r>
              <a:rPr lang="en-US" sz="10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0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Ciencias</a:t>
            </a:r>
            <a:r>
              <a:rPr lang="en-US" sz="10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10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Estudios</a:t>
            </a:r>
            <a:r>
              <a:rPr lang="en-US" sz="10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Sociales</a:t>
            </a:r>
            <a:endParaRPr sz="10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523"/>
              <a:buNone/>
            </a:pPr>
            <a:r>
              <a:rPr lang="en" sz="10800" dirty="0">
                <a:solidFill>
                  <a:schemeClr val="dk1"/>
                </a:solidFill>
              </a:rPr>
              <a:t>•</a:t>
            </a:r>
            <a:r>
              <a:rPr lang="en" sz="10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2-3 </a:t>
            </a:r>
            <a:r>
              <a:rPr lang="en-US" sz="10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mayo</a:t>
            </a:r>
            <a:r>
              <a:rPr lang="en" sz="10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" sz="10800" dirty="0">
                <a:solidFill>
                  <a:schemeClr val="dk1"/>
                </a:solidFill>
                <a:highlight>
                  <a:srgbClr val="00FFFF"/>
                </a:highlight>
                <a:latin typeface="Calibri"/>
                <a:ea typeface="Calibri"/>
                <a:cs typeface="Calibri"/>
                <a:sym typeface="Calibri"/>
              </a:rPr>
              <a:t>8</a:t>
            </a:r>
            <a:r>
              <a:rPr lang="en" sz="10800" baseline="30000" dirty="0">
                <a:solidFill>
                  <a:schemeClr val="dk1"/>
                </a:solidFill>
                <a:highlight>
                  <a:srgbClr val="00FFFF"/>
                </a:highlight>
                <a:latin typeface="Calibri"/>
                <a:ea typeface="Calibri"/>
                <a:cs typeface="Calibri"/>
                <a:sym typeface="Calibri"/>
              </a:rPr>
              <a:t>vo</a:t>
            </a:r>
            <a:r>
              <a:rPr lang="en" sz="10800" dirty="0">
                <a:solidFill>
                  <a:schemeClr val="dk1"/>
                </a:solidFill>
                <a:highlight>
                  <a:srgbClr val="00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Pruebas</a:t>
            </a:r>
            <a:r>
              <a:rPr lang="en-US" sz="10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0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Ciencias</a:t>
            </a:r>
            <a:r>
              <a:rPr lang="en-US" sz="10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10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Estudios</a:t>
            </a:r>
            <a:r>
              <a:rPr lang="en-US" sz="10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Sociales</a:t>
            </a:r>
            <a:endParaRPr lang="en" sz="10800" baseline="30000" dirty="0">
              <a:solidFill>
                <a:schemeClr val="dk1"/>
              </a:solidFill>
              <a:highlight>
                <a:srgbClr val="FF00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177800" indent="-1778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10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7-9 </a:t>
            </a:r>
            <a:r>
              <a:rPr lang="en-US" sz="10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mayo</a:t>
            </a:r>
            <a:r>
              <a:rPr lang="en" sz="10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10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Pruebas</a:t>
            </a:r>
            <a:r>
              <a:rPr lang="en-US" sz="10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" sz="10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Algebra 1</a:t>
            </a:r>
            <a:endParaRPr lang="en" sz="14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0" indent="-114300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523"/>
            </a:pPr>
            <a:endParaRPr lang="en" sz="14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endParaRPr sz="14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D8079-0099-421D-A3DA-C216C9B1C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err="1"/>
              <a:t>Descripción</a:t>
            </a:r>
            <a:r>
              <a:rPr lang="en-US" sz="4000" b="1" dirty="0"/>
              <a:t> general de </a:t>
            </a:r>
            <a:r>
              <a:rPr lang="en-US" sz="4000" b="1" dirty="0" err="1"/>
              <a:t>Ciencias</a:t>
            </a:r>
            <a:r>
              <a:rPr lang="en-US" sz="4000" b="1" dirty="0"/>
              <a:t>:</a:t>
            </a:r>
            <a:endParaRPr lang="en-US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F4C3FE-5485-41D6-8C72-F93918523F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017725"/>
            <a:ext cx="8520600" cy="3991025"/>
          </a:xfrm>
        </p:spPr>
        <p:txBody>
          <a:bodyPr>
            <a:noAutofit/>
          </a:bodyPr>
          <a:lstStyle/>
          <a:p>
            <a:r>
              <a:rPr lang="en-US" sz="2800" dirty="0" err="1"/>
              <a:t>Sección</a:t>
            </a:r>
            <a:r>
              <a:rPr lang="en-US" sz="2500" dirty="0"/>
              <a:t> 1: (90)</a:t>
            </a:r>
          </a:p>
          <a:p>
            <a:pPr lvl="1"/>
            <a:r>
              <a:rPr lang="en-US" sz="2500" dirty="0"/>
              <a:t>conjunto de 3 </a:t>
            </a:r>
            <a:r>
              <a:rPr lang="en-US" sz="2500" dirty="0" err="1"/>
              <a:t>elementos</a:t>
            </a:r>
            <a:endParaRPr lang="en-US" sz="2500" dirty="0"/>
          </a:p>
          <a:p>
            <a:pPr lvl="1"/>
            <a:r>
              <a:rPr lang="en-US" sz="2500" dirty="0"/>
              <a:t>6 </a:t>
            </a:r>
            <a:r>
              <a:rPr lang="en-US" sz="2500" dirty="0" err="1"/>
              <a:t>artículos</a:t>
            </a:r>
            <a:r>
              <a:rPr lang="en-US" sz="2500" dirty="0"/>
              <a:t> </a:t>
            </a:r>
            <a:r>
              <a:rPr lang="en-US" sz="2500" dirty="0" err="1"/>
              <a:t>independientes</a:t>
            </a:r>
            <a:endParaRPr lang="en-US" sz="2500" dirty="0"/>
          </a:p>
          <a:p>
            <a:r>
              <a:rPr lang="en-US" sz="2400" dirty="0" err="1"/>
              <a:t>Sección</a:t>
            </a:r>
            <a:r>
              <a:rPr lang="en-US" sz="2500" dirty="0"/>
              <a:t> 2: (90)</a:t>
            </a:r>
          </a:p>
          <a:p>
            <a:pPr lvl="1"/>
            <a:r>
              <a:rPr lang="en-US" sz="2500" dirty="0"/>
              <a:t>1 </a:t>
            </a:r>
            <a:r>
              <a:rPr lang="en-US" sz="2500" dirty="0" err="1"/>
              <a:t>Tarea</a:t>
            </a:r>
            <a:r>
              <a:rPr lang="en-US" sz="2500" dirty="0"/>
              <a:t> </a:t>
            </a:r>
          </a:p>
          <a:p>
            <a:pPr lvl="1"/>
            <a:r>
              <a:rPr lang="en-US" sz="2500" dirty="0"/>
              <a:t>Conjunto de 2 </a:t>
            </a:r>
            <a:r>
              <a:rPr lang="en-US" sz="2500" dirty="0" err="1"/>
              <a:t>elementos</a:t>
            </a:r>
            <a:endParaRPr lang="en-US" sz="2500" dirty="0"/>
          </a:p>
          <a:p>
            <a:r>
              <a:rPr lang="en-US" sz="2400" dirty="0" err="1"/>
              <a:t>Sección</a:t>
            </a:r>
            <a:r>
              <a:rPr lang="en-US" sz="2500" dirty="0"/>
              <a:t> 3: (45, solo 7</a:t>
            </a:r>
            <a:r>
              <a:rPr lang="en-US" sz="2500" baseline="30000" dirty="0"/>
              <a:t>mo</a:t>
            </a:r>
            <a:r>
              <a:rPr lang="en-US" sz="2500" dirty="0"/>
              <a:t> y 8</a:t>
            </a:r>
            <a:r>
              <a:rPr lang="en-US" sz="2500" baseline="30000" dirty="0"/>
              <a:t>vo </a:t>
            </a:r>
            <a:r>
              <a:rPr lang="en-US" sz="2500" dirty="0" err="1"/>
              <a:t>grados</a:t>
            </a:r>
            <a:r>
              <a:rPr lang="en-US" sz="2500" dirty="0"/>
              <a:t>)</a:t>
            </a:r>
          </a:p>
          <a:p>
            <a:pPr lvl="1"/>
            <a:r>
              <a:rPr lang="en-US" sz="2500" dirty="0"/>
              <a:t>Conjunto de 5 </a:t>
            </a:r>
            <a:r>
              <a:rPr lang="en-US" sz="2500" dirty="0" err="1"/>
              <a:t>elementos</a:t>
            </a:r>
            <a:endParaRPr lang="en-US" sz="2500" dirty="0"/>
          </a:p>
          <a:p>
            <a:pPr lvl="1"/>
            <a:r>
              <a:rPr lang="en-US" sz="2500" dirty="0"/>
              <a:t>1 </a:t>
            </a:r>
            <a:r>
              <a:rPr lang="en-US" sz="2500" dirty="0" err="1"/>
              <a:t>Tarea</a:t>
            </a:r>
            <a:endParaRPr lang="en-US" sz="2500" dirty="0"/>
          </a:p>
          <a:p>
            <a:pPr lvl="1"/>
            <a:r>
              <a:rPr lang="en-US" sz="2500" dirty="0"/>
              <a:t>12 </a:t>
            </a:r>
            <a:r>
              <a:rPr lang="en-US" sz="2500" dirty="0" err="1"/>
              <a:t>artículos</a:t>
            </a:r>
            <a:r>
              <a:rPr lang="en-US" sz="2500" dirty="0"/>
              <a:t> </a:t>
            </a:r>
            <a:r>
              <a:rPr lang="en-US" sz="2500" dirty="0" err="1"/>
              <a:t>independientes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1007598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1B04F-B562-4029-98EC-8F37D97D8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/>
              <a:t>Tipos de Preguntas de Ciencias:</a:t>
            </a:r>
            <a:endParaRPr lang="en-US" sz="40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A2793E-2260-4C3A-B8DE-E8E9C528E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840" y="1017726"/>
            <a:ext cx="8696960" cy="4011474"/>
          </a:xfrm>
        </p:spPr>
        <p:txBody>
          <a:bodyPr>
            <a:noAutofit/>
          </a:bodyPr>
          <a:lstStyle/>
          <a:p>
            <a:r>
              <a:rPr lang="en-US" sz="2500" b="1" dirty="0"/>
              <a:t>Conjuntos de </a:t>
            </a:r>
            <a:r>
              <a:rPr lang="en-US" sz="2500" b="1" dirty="0" err="1"/>
              <a:t>elementos</a:t>
            </a:r>
            <a:r>
              <a:rPr lang="en-US" sz="2500" b="1" dirty="0"/>
              <a:t>, </a:t>
            </a:r>
            <a:r>
              <a:rPr lang="en-US" sz="2500" b="1" dirty="0" err="1"/>
              <a:t>tareas</a:t>
            </a:r>
            <a:r>
              <a:rPr lang="en-US" sz="2500" b="1" dirty="0"/>
              <a:t>, y </a:t>
            </a:r>
            <a:r>
              <a:rPr lang="en-US" sz="2500" b="1" dirty="0" err="1"/>
              <a:t>artículos</a:t>
            </a:r>
            <a:r>
              <a:rPr lang="en-US" sz="2500" b="1" dirty="0"/>
              <a:t> </a:t>
            </a:r>
            <a:r>
              <a:rPr lang="en-US" sz="2500" b="1" dirty="0" err="1"/>
              <a:t>independientes</a:t>
            </a:r>
            <a:r>
              <a:rPr lang="en-US" sz="2500" b="1" dirty="0"/>
              <a:t>: 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500" dirty="0"/>
              <a:t>Un </a:t>
            </a:r>
            <a:r>
              <a:rPr lang="en-US" sz="2500" b="1" dirty="0" err="1"/>
              <a:t>fenomeno</a:t>
            </a:r>
            <a:r>
              <a:rPr lang="en-US" sz="2500" b="1" dirty="0"/>
              <a:t> </a:t>
            </a:r>
            <a:r>
              <a:rPr lang="en-US" sz="2500" b="1" dirty="0" err="1"/>
              <a:t>científico</a:t>
            </a:r>
            <a:r>
              <a:rPr lang="en-US" sz="2500" b="1" dirty="0"/>
              <a:t> </a:t>
            </a:r>
            <a:r>
              <a:rPr lang="en-US" sz="2500" dirty="0" err="1"/>
              <a:t>provee</a:t>
            </a:r>
            <a:r>
              <a:rPr lang="en-US" sz="2500" dirty="0"/>
              <a:t> el </a:t>
            </a:r>
            <a:r>
              <a:rPr lang="en-US" sz="2500" dirty="0" err="1"/>
              <a:t>ancla</a:t>
            </a:r>
            <a:r>
              <a:rPr lang="en-US" sz="2500" dirty="0"/>
              <a:t> para </a:t>
            </a:r>
            <a:r>
              <a:rPr lang="en-US" sz="2500" dirty="0" err="1"/>
              <a:t>cada</a:t>
            </a:r>
            <a:r>
              <a:rPr lang="en-US" sz="2500" dirty="0"/>
              <a:t> </a:t>
            </a:r>
            <a:r>
              <a:rPr lang="en-US" sz="2500" dirty="0" err="1"/>
              <a:t>uno</a:t>
            </a:r>
            <a:r>
              <a:rPr lang="en-US" sz="2500" dirty="0"/>
              <a:t> de los conjuntos o los </a:t>
            </a:r>
            <a:r>
              <a:rPr lang="en-US" sz="2500" dirty="0" err="1"/>
              <a:t>artículos</a:t>
            </a:r>
            <a:r>
              <a:rPr lang="en-US" sz="2500" dirty="0"/>
              <a:t> </a:t>
            </a:r>
            <a:r>
              <a:rPr lang="en-US" sz="2500" dirty="0" err="1"/>
              <a:t>independiantes</a:t>
            </a:r>
            <a:r>
              <a:rPr lang="en-US" sz="2500" dirty="0"/>
              <a:t>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500" b="1" dirty="0"/>
              <a:t>Material de </a:t>
            </a:r>
            <a:r>
              <a:rPr lang="en-US" sz="2500" b="1" dirty="0" err="1"/>
              <a:t>estímulo</a:t>
            </a:r>
            <a:r>
              <a:rPr lang="en-US" sz="2500" b="1" dirty="0"/>
              <a:t>: </a:t>
            </a:r>
            <a:r>
              <a:rPr lang="en-US" sz="2500" dirty="0" err="1"/>
              <a:t>incluye</a:t>
            </a:r>
            <a:r>
              <a:rPr lang="en-US" sz="2500" dirty="0"/>
              <a:t> </a:t>
            </a:r>
            <a:r>
              <a:rPr lang="en-US" sz="2500" dirty="0" err="1"/>
              <a:t>mapas</a:t>
            </a:r>
            <a:r>
              <a:rPr lang="en-US" sz="2500" dirty="0"/>
              <a:t>, </a:t>
            </a:r>
            <a:r>
              <a:rPr lang="en-US" sz="2500" dirty="0" err="1"/>
              <a:t>tablas</a:t>
            </a:r>
            <a:r>
              <a:rPr lang="en-US" sz="2500" dirty="0"/>
              <a:t>, </a:t>
            </a:r>
            <a:r>
              <a:rPr lang="en-US" sz="2500" dirty="0" err="1"/>
              <a:t>tablas</a:t>
            </a:r>
            <a:r>
              <a:rPr lang="en-US" sz="2500" dirty="0"/>
              <a:t> de </a:t>
            </a:r>
            <a:r>
              <a:rPr lang="en-US" sz="2500" dirty="0" err="1"/>
              <a:t>datos</a:t>
            </a:r>
            <a:r>
              <a:rPr lang="en-US" sz="2500" dirty="0"/>
              <a:t>, </a:t>
            </a:r>
            <a:r>
              <a:rPr lang="en-US" sz="2500" dirty="0" err="1"/>
              <a:t>gráficas</a:t>
            </a:r>
            <a:r>
              <a:rPr lang="en-US" sz="2500" dirty="0"/>
              <a:t> de </a:t>
            </a:r>
            <a:r>
              <a:rPr lang="en-US" sz="2500" dirty="0" err="1"/>
              <a:t>barra</a:t>
            </a:r>
            <a:r>
              <a:rPr lang="en-US" sz="2500" dirty="0"/>
              <a:t>, etc. </a:t>
            </a:r>
            <a:r>
              <a:rPr lang="en-US" sz="2500" dirty="0" err="1"/>
              <a:t>relacionadas</a:t>
            </a:r>
            <a:r>
              <a:rPr lang="en-US" sz="2500" dirty="0"/>
              <a:t> con el </a:t>
            </a:r>
            <a:r>
              <a:rPr lang="en-US" sz="2500" dirty="0" err="1"/>
              <a:t>contenido</a:t>
            </a:r>
            <a:r>
              <a:rPr lang="en-US" sz="2500" dirty="0"/>
              <a:t> del </a:t>
            </a:r>
            <a:r>
              <a:rPr lang="en-US" sz="2500" dirty="0" err="1"/>
              <a:t>fenomeno</a:t>
            </a:r>
            <a:r>
              <a:rPr lang="en-US" sz="2500" dirty="0"/>
              <a:t> </a:t>
            </a:r>
            <a:r>
              <a:rPr lang="en-US" sz="2500" dirty="0" err="1"/>
              <a:t>ciéntifico</a:t>
            </a:r>
            <a:r>
              <a:rPr lang="en-US" sz="2500" dirty="0"/>
              <a:t> </a:t>
            </a:r>
            <a:r>
              <a:rPr lang="en-US" sz="2500" dirty="0" err="1"/>
              <a:t>proporcionando</a:t>
            </a:r>
            <a:r>
              <a:rPr lang="en-US" sz="2500" dirty="0"/>
              <a:t> context y </a:t>
            </a:r>
            <a:r>
              <a:rPr lang="en-US" sz="2500" dirty="0" err="1"/>
              <a:t>enfoque</a:t>
            </a:r>
            <a:r>
              <a:rPr lang="en-US" sz="2500" dirty="0"/>
              <a:t> para </a:t>
            </a:r>
            <a:r>
              <a:rPr lang="en-US" sz="2500" dirty="0" err="1"/>
              <a:t>cada</a:t>
            </a:r>
            <a:r>
              <a:rPr lang="en-US" sz="2500" dirty="0"/>
              <a:t> conjunto. </a:t>
            </a:r>
            <a:r>
              <a:rPr lang="en-US" sz="2500" dirty="0" err="1"/>
              <a:t>Éste</a:t>
            </a:r>
            <a:r>
              <a:rPr lang="en-US" sz="2500" dirty="0"/>
              <a:t> </a:t>
            </a:r>
            <a:r>
              <a:rPr lang="en-US" sz="2500" dirty="0" err="1"/>
              <a:t>culmina</a:t>
            </a:r>
            <a:r>
              <a:rPr lang="en-US" sz="2500" dirty="0"/>
              <a:t> con una </a:t>
            </a:r>
            <a:r>
              <a:rPr lang="en-US" sz="2500" dirty="0" err="1"/>
              <a:t>respuesta</a:t>
            </a:r>
            <a:r>
              <a:rPr lang="en-US" sz="2500" dirty="0"/>
              <a:t> </a:t>
            </a:r>
            <a:r>
              <a:rPr lang="en-US" sz="2500" dirty="0" err="1"/>
              <a:t>extendida</a:t>
            </a:r>
            <a:r>
              <a:rPr lang="en-US" sz="25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431880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6F53A-9A99-476E-B569-8A2708220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191025"/>
            <a:ext cx="8520600" cy="5727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5</a:t>
            </a:r>
            <a:r>
              <a:rPr lang="en-US" sz="4000" b="1" baseline="30000" dirty="0"/>
              <a:t>to</a:t>
            </a:r>
            <a:r>
              <a:rPr lang="en-US" sz="4000" b="1" dirty="0"/>
              <a:t> </a:t>
            </a:r>
            <a:r>
              <a:rPr lang="en-US" sz="4000" b="1" dirty="0" err="1"/>
              <a:t>día</a:t>
            </a:r>
            <a:r>
              <a:rPr lang="en-US" sz="4000" b="1" dirty="0"/>
              <a:t> de </a:t>
            </a:r>
            <a:r>
              <a:rPr lang="en-US" sz="4000" b="1" dirty="0" err="1"/>
              <a:t>Pruebas</a:t>
            </a:r>
            <a:r>
              <a:rPr lang="en-US" sz="4000" b="1" dirty="0"/>
              <a:t> :</a:t>
            </a:r>
            <a:br>
              <a:rPr lang="en-US" sz="4000" b="1" dirty="0"/>
            </a:br>
            <a:r>
              <a:rPr lang="en-US" sz="4000" b="1" dirty="0"/>
              <a:t>ESTUDIOS SOCIALES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04182E-AC33-4502-B363-CD0A671069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393775"/>
            <a:ext cx="8520600" cy="3416400"/>
          </a:xfrm>
        </p:spPr>
        <p:txBody>
          <a:bodyPr>
            <a:normAutofit/>
          </a:bodyPr>
          <a:lstStyle/>
          <a:p>
            <a:r>
              <a:rPr lang="en-US" sz="4000" b="1" dirty="0" err="1"/>
              <a:t>Sección</a:t>
            </a:r>
            <a:r>
              <a:rPr lang="en-US" sz="4000" b="1" dirty="0"/>
              <a:t> 1 : </a:t>
            </a:r>
            <a:r>
              <a:rPr lang="en-US" sz="4000" dirty="0"/>
              <a:t>70 </a:t>
            </a:r>
            <a:r>
              <a:rPr lang="en-US" sz="4000" dirty="0" err="1"/>
              <a:t>minutos</a:t>
            </a:r>
            <a:endParaRPr lang="en-US" sz="4000" dirty="0"/>
          </a:p>
          <a:p>
            <a:r>
              <a:rPr lang="en-US" sz="4000" b="1" dirty="0" err="1"/>
              <a:t>Secciones</a:t>
            </a:r>
            <a:r>
              <a:rPr lang="en-US" sz="4000" b="1" dirty="0"/>
              <a:t> 2a y 2b: </a:t>
            </a:r>
            <a:r>
              <a:rPr lang="en-US" sz="4000" dirty="0"/>
              <a:t>35 </a:t>
            </a:r>
            <a:r>
              <a:rPr lang="en-US" sz="4000" dirty="0" err="1"/>
              <a:t>minutos</a:t>
            </a:r>
            <a:r>
              <a:rPr lang="en-US" sz="4000" dirty="0"/>
              <a:t> </a:t>
            </a:r>
            <a:r>
              <a:rPr lang="en-US" sz="4000" dirty="0" err="1"/>
              <a:t>cada</a:t>
            </a:r>
            <a:r>
              <a:rPr lang="en-US" sz="4000" dirty="0"/>
              <a:t> una (70 </a:t>
            </a:r>
            <a:r>
              <a:rPr lang="en-US" sz="4000" dirty="0" err="1"/>
              <a:t>en</a:t>
            </a:r>
            <a:r>
              <a:rPr lang="en-US" sz="4000" dirty="0"/>
              <a:t> total)</a:t>
            </a:r>
          </a:p>
          <a:p>
            <a:r>
              <a:rPr lang="en-US" sz="4000" b="1" dirty="0" err="1"/>
              <a:t>Sección</a:t>
            </a:r>
            <a:r>
              <a:rPr lang="en-US" sz="4000" b="1" dirty="0"/>
              <a:t> 3: </a:t>
            </a:r>
            <a:r>
              <a:rPr lang="en-US" sz="4000" dirty="0"/>
              <a:t>70 minutes</a:t>
            </a:r>
          </a:p>
        </p:txBody>
      </p:sp>
    </p:spTree>
    <p:extLst>
      <p:ext uri="{BB962C8B-B14F-4D97-AF65-F5344CB8AC3E}">
        <p14:creationId xmlns:p14="http://schemas.microsoft.com/office/powerpoint/2010/main" val="13596992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12375-1980-4251-BC95-E8CB3487A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86039"/>
            <a:ext cx="8520600" cy="5727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err="1"/>
              <a:t>Descripción</a:t>
            </a:r>
            <a:r>
              <a:rPr lang="en-US" sz="4000" b="1" dirty="0"/>
              <a:t> general de </a:t>
            </a:r>
            <a:r>
              <a:rPr lang="en-US" sz="4000" b="1" dirty="0" err="1"/>
              <a:t>Estudios</a:t>
            </a:r>
            <a:r>
              <a:rPr lang="en-US" sz="4000" b="1" dirty="0"/>
              <a:t> </a:t>
            </a:r>
            <a:r>
              <a:rPr lang="en-US" sz="4000" b="1" dirty="0" err="1"/>
              <a:t>Sociales</a:t>
            </a:r>
            <a:endParaRPr lang="en-US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74F63-70D2-49B9-8A16-49A82F5DFF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4"/>
            <a:ext cx="8520600" cy="3749725"/>
          </a:xfrm>
        </p:spPr>
        <p:txBody>
          <a:bodyPr>
            <a:noAutofit/>
          </a:bodyPr>
          <a:lstStyle/>
          <a:p>
            <a:r>
              <a:rPr lang="en-US" sz="2500" dirty="0"/>
              <a:t>LA </a:t>
            </a:r>
            <a:r>
              <a:rPr lang="en-US" sz="2500" dirty="0" err="1"/>
              <a:t>prueba</a:t>
            </a:r>
            <a:r>
              <a:rPr lang="en-US" sz="2500" dirty="0"/>
              <a:t> de </a:t>
            </a:r>
            <a:r>
              <a:rPr lang="en-US" sz="2500" dirty="0" err="1"/>
              <a:t>estudios</a:t>
            </a:r>
            <a:r>
              <a:rPr lang="en-US" sz="2500" dirty="0"/>
              <a:t> </a:t>
            </a:r>
            <a:r>
              <a:rPr lang="en-US" sz="2500" dirty="0" err="1"/>
              <a:t>sociales</a:t>
            </a:r>
            <a:r>
              <a:rPr lang="en-US" sz="2500" dirty="0"/>
              <a:t> </a:t>
            </a:r>
            <a:r>
              <a:rPr lang="en-US" sz="2500" dirty="0" err="1"/>
              <a:t>será</a:t>
            </a:r>
            <a:r>
              <a:rPr lang="en-US" sz="2500" dirty="0"/>
              <a:t> </a:t>
            </a:r>
            <a:r>
              <a:rPr lang="en-US" sz="2500" dirty="0" err="1"/>
              <a:t>nueva</a:t>
            </a:r>
            <a:r>
              <a:rPr lang="en-US" sz="2500" dirty="0"/>
              <a:t> </a:t>
            </a:r>
            <a:r>
              <a:rPr lang="en-US" sz="2500" dirty="0" err="1"/>
              <a:t>este</a:t>
            </a:r>
            <a:r>
              <a:rPr lang="en-US" sz="2500" dirty="0"/>
              <a:t> </a:t>
            </a:r>
            <a:r>
              <a:rPr lang="en-US" sz="2500" dirty="0" err="1"/>
              <a:t>año</a:t>
            </a:r>
            <a:r>
              <a:rPr lang="en-US" sz="2500" dirty="0"/>
              <a:t>, </a:t>
            </a:r>
            <a:r>
              <a:rPr lang="en-US" sz="2500" dirty="0" err="1"/>
              <a:t>pero</a:t>
            </a:r>
            <a:r>
              <a:rPr lang="en-US" sz="2500" dirty="0"/>
              <a:t> </a:t>
            </a:r>
            <a:r>
              <a:rPr lang="en-US" sz="2500" dirty="0" err="1"/>
              <a:t>incluirá</a:t>
            </a:r>
            <a:r>
              <a:rPr lang="en-US" sz="2500" dirty="0"/>
              <a:t>:</a:t>
            </a:r>
          </a:p>
          <a:p>
            <a:pPr lvl="1"/>
            <a:r>
              <a:rPr lang="en-US" sz="2500" dirty="0" err="1"/>
              <a:t>Lecturas</a:t>
            </a:r>
            <a:r>
              <a:rPr lang="en-US" sz="2500" dirty="0"/>
              <a:t> de </a:t>
            </a:r>
            <a:r>
              <a:rPr lang="en-US" sz="2500" dirty="0" err="1"/>
              <a:t>Documentos</a:t>
            </a:r>
            <a:r>
              <a:rPr lang="en-US" sz="2500" dirty="0"/>
              <a:t> y/ó </a:t>
            </a:r>
            <a:r>
              <a:rPr lang="en-US" sz="2500" dirty="0" err="1"/>
              <a:t>Recursos</a:t>
            </a:r>
            <a:r>
              <a:rPr lang="en-US" sz="2500" dirty="0"/>
              <a:t> </a:t>
            </a:r>
            <a:r>
              <a:rPr lang="en-US" sz="2500" dirty="0" err="1"/>
              <a:t>primarios</a:t>
            </a:r>
            <a:r>
              <a:rPr lang="en-US" sz="2500" dirty="0"/>
              <a:t>. </a:t>
            </a:r>
          </a:p>
          <a:p>
            <a:pPr lvl="1"/>
            <a:r>
              <a:rPr lang="en-US" sz="2500" dirty="0" err="1"/>
              <a:t>Respuestas</a:t>
            </a:r>
            <a:r>
              <a:rPr lang="en-US" sz="2500" dirty="0"/>
              <a:t> </a:t>
            </a:r>
            <a:r>
              <a:rPr lang="en-US" sz="2500" dirty="0" err="1"/>
              <a:t>escritas</a:t>
            </a:r>
            <a:r>
              <a:rPr lang="en-US" sz="2500" dirty="0"/>
              <a:t> a los </a:t>
            </a:r>
            <a:r>
              <a:rPr lang="en-US" sz="2500" dirty="0" err="1"/>
              <a:t>documentos</a:t>
            </a:r>
            <a:r>
              <a:rPr lang="en-US" sz="2500" dirty="0"/>
              <a:t> </a:t>
            </a:r>
            <a:r>
              <a:rPr lang="en-US" sz="2500" dirty="0" err="1"/>
              <a:t>donde</a:t>
            </a:r>
            <a:r>
              <a:rPr lang="en-US" sz="2500" dirty="0"/>
              <a:t> los </a:t>
            </a:r>
            <a:r>
              <a:rPr lang="en-US" sz="2500" dirty="0" err="1"/>
              <a:t>estudiantes</a:t>
            </a:r>
            <a:r>
              <a:rPr lang="en-US" sz="2500" dirty="0"/>
              <a:t> </a:t>
            </a:r>
            <a:r>
              <a:rPr lang="en-US" sz="2500" dirty="0" err="1"/>
              <a:t>analizan</a:t>
            </a:r>
            <a:r>
              <a:rPr lang="en-US" sz="2500" dirty="0"/>
              <a:t>, </a:t>
            </a:r>
            <a:r>
              <a:rPr lang="en-US" sz="2500" dirty="0" err="1"/>
              <a:t>comparan</a:t>
            </a:r>
            <a:r>
              <a:rPr lang="en-US" sz="2500" dirty="0"/>
              <a:t> y </a:t>
            </a:r>
            <a:r>
              <a:rPr lang="en-US" sz="2500" dirty="0" err="1"/>
              <a:t>contrastan</a:t>
            </a:r>
            <a:r>
              <a:rPr lang="en-US" sz="2500" dirty="0"/>
              <a:t> lo </a:t>
            </a:r>
            <a:r>
              <a:rPr lang="en-US" sz="2500" dirty="0" err="1"/>
              <a:t>leído</a:t>
            </a:r>
            <a:r>
              <a:rPr lang="en-US" sz="2500" dirty="0"/>
              <a:t>.  </a:t>
            </a:r>
          </a:p>
          <a:p>
            <a:pPr lvl="1"/>
            <a:r>
              <a:rPr lang="en-US" sz="2500" dirty="0" err="1"/>
              <a:t>Usan</a:t>
            </a:r>
            <a:r>
              <a:rPr lang="en-US" sz="2500" dirty="0"/>
              <a:t> el </a:t>
            </a:r>
            <a:r>
              <a:rPr lang="en-US" sz="2500" dirty="0" err="1"/>
              <a:t>contexto</a:t>
            </a:r>
            <a:r>
              <a:rPr lang="en-US" sz="2500" dirty="0"/>
              <a:t> y </a:t>
            </a:r>
            <a:r>
              <a:rPr lang="en-US" sz="2500" dirty="0" err="1"/>
              <a:t>hacen</a:t>
            </a:r>
            <a:r>
              <a:rPr lang="en-US" sz="2500" dirty="0"/>
              <a:t> </a:t>
            </a:r>
            <a:r>
              <a:rPr lang="en-US" sz="2500" dirty="0" err="1"/>
              <a:t>conexiones</a:t>
            </a:r>
            <a:r>
              <a:rPr lang="en-US" sz="2500" dirty="0"/>
              <a:t> con lo </a:t>
            </a:r>
            <a:r>
              <a:rPr lang="en-US" sz="2500" dirty="0" err="1"/>
              <a:t>aprendido</a:t>
            </a:r>
            <a:r>
              <a:rPr lang="en-US" sz="2500" dirty="0"/>
              <a:t> </a:t>
            </a:r>
            <a:r>
              <a:rPr lang="en-US" sz="2500" dirty="0" err="1"/>
              <a:t>en</a:t>
            </a:r>
            <a:r>
              <a:rPr lang="en-US" sz="2500" dirty="0"/>
              <a:t> </a:t>
            </a:r>
            <a:r>
              <a:rPr lang="en-US" sz="2500" dirty="0" err="1"/>
              <a:t>estudios</a:t>
            </a:r>
            <a:r>
              <a:rPr lang="en-US" sz="2500" dirty="0"/>
              <a:t> </a:t>
            </a:r>
            <a:r>
              <a:rPr lang="en-US" sz="2500" dirty="0" err="1"/>
              <a:t>sociales</a:t>
            </a:r>
            <a:r>
              <a:rPr lang="en-US" sz="2500" dirty="0"/>
              <a:t> </a:t>
            </a:r>
            <a:r>
              <a:rPr lang="en-US" sz="2500" dirty="0" err="1"/>
              <a:t>este</a:t>
            </a:r>
            <a:r>
              <a:rPr lang="en-US" sz="2500" dirty="0"/>
              <a:t> </a:t>
            </a:r>
            <a:r>
              <a:rPr lang="en-US" sz="2500" dirty="0" err="1"/>
              <a:t>año</a:t>
            </a:r>
            <a:r>
              <a:rPr lang="en-US" sz="2500" dirty="0"/>
              <a:t> escolar.   </a:t>
            </a:r>
          </a:p>
        </p:txBody>
      </p:sp>
    </p:spTree>
    <p:extLst>
      <p:ext uri="{BB962C8B-B14F-4D97-AF65-F5344CB8AC3E}">
        <p14:creationId xmlns:p14="http://schemas.microsoft.com/office/powerpoint/2010/main" val="42575275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CE04F-FED8-4D99-A748-E4BB7F393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Link para la </a:t>
            </a:r>
            <a:r>
              <a:rPr lang="en-US" sz="4000" b="1" dirty="0" err="1"/>
              <a:t>página</a:t>
            </a:r>
            <a:r>
              <a:rPr lang="en-US" sz="4000" b="1" dirty="0"/>
              <a:t> de Louisiana Believes </a:t>
            </a:r>
            <a:r>
              <a:rPr lang="en-US" sz="4000" b="1" dirty="0" err="1"/>
              <a:t>Pruebas</a:t>
            </a:r>
            <a:r>
              <a:rPr lang="en-US" sz="4000" b="1" dirty="0"/>
              <a:t> LEAP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4DC4D1-2332-4272-81F7-4DAE9CEB47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2660" y="1613062"/>
            <a:ext cx="8520600" cy="3416400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https://www.louisianabelieves.com/resources/library/assessment-guidance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98039B-ADB7-478B-A77A-14E1BD1A7B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5848" y="2078801"/>
            <a:ext cx="2705647" cy="2767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1703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09C1A-A81B-4F70-A282-000FBDB50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1176544"/>
            <a:ext cx="8520600" cy="572700"/>
          </a:xfrm>
        </p:spPr>
        <p:txBody>
          <a:bodyPr>
            <a:noAutofit/>
          </a:bodyPr>
          <a:lstStyle/>
          <a:p>
            <a:pPr algn="ctr"/>
            <a:r>
              <a:rPr lang="en-US" sz="5000" b="1" dirty="0" err="1"/>
              <a:t>Preparando</a:t>
            </a:r>
            <a:r>
              <a:rPr lang="en-US" sz="5000" b="1" dirty="0"/>
              <a:t> a Tu </a:t>
            </a:r>
            <a:r>
              <a:rPr lang="en-US" sz="5000" b="1" dirty="0" err="1"/>
              <a:t>Estudiante</a:t>
            </a:r>
            <a:r>
              <a:rPr lang="en-US" sz="5000" b="1" dirty="0"/>
              <a:t> para las </a:t>
            </a:r>
            <a:r>
              <a:rPr lang="en-US" sz="5000" b="1" dirty="0" err="1"/>
              <a:t>pruebas</a:t>
            </a:r>
            <a:r>
              <a:rPr lang="en-US" sz="5000" b="1" dirty="0"/>
              <a:t> de LEAP</a:t>
            </a:r>
          </a:p>
        </p:txBody>
      </p:sp>
    </p:spTree>
    <p:extLst>
      <p:ext uri="{BB962C8B-B14F-4D97-AF65-F5344CB8AC3E}">
        <p14:creationId xmlns:p14="http://schemas.microsoft.com/office/powerpoint/2010/main" val="542513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2C06F-3AE1-40DE-8B2D-E593D6042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573" y="176893"/>
            <a:ext cx="8520600" cy="572700"/>
          </a:xfrm>
        </p:spPr>
        <p:txBody>
          <a:bodyPr>
            <a:noAutofit/>
          </a:bodyPr>
          <a:lstStyle/>
          <a:p>
            <a:r>
              <a:rPr lang="en-US" sz="4000" b="1" dirty="0" err="1"/>
              <a:t>Guía</a:t>
            </a:r>
            <a:r>
              <a:rPr lang="en-US" sz="4000" b="1" dirty="0"/>
              <a:t> de </a:t>
            </a:r>
            <a:r>
              <a:rPr lang="en-US" sz="4000" b="1" dirty="0" err="1"/>
              <a:t>Evaluación</a:t>
            </a:r>
            <a:r>
              <a:rPr lang="en-US" sz="4000" b="1" dirty="0"/>
              <a:t> de examines LEAP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783593-710D-4E8F-9EBE-373D201D8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306285"/>
            <a:ext cx="8520600" cy="3478845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Hay una </a:t>
            </a:r>
            <a:r>
              <a:rPr lang="en-US" sz="3200" dirty="0" err="1"/>
              <a:t>descripcion</a:t>
            </a:r>
            <a:r>
              <a:rPr lang="en-US" sz="3200" dirty="0"/>
              <a:t> </a:t>
            </a:r>
            <a:r>
              <a:rPr lang="en-US" sz="3200" dirty="0" err="1"/>
              <a:t>detallada</a:t>
            </a:r>
            <a:r>
              <a:rPr lang="en-US" sz="3200" dirty="0"/>
              <a:t> de las </a:t>
            </a:r>
            <a:r>
              <a:rPr lang="en-US" sz="3200" dirty="0" err="1"/>
              <a:t>pruebas</a:t>
            </a:r>
            <a:r>
              <a:rPr lang="en-US" sz="3200" dirty="0"/>
              <a:t> LEAP por </a:t>
            </a:r>
            <a:r>
              <a:rPr lang="en-US" sz="3200" dirty="0" err="1"/>
              <a:t>materia</a:t>
            </a:r>
            <a:r>
              <a:rPr lang="en-US" sz="3200" dirty="0"/>
              <a:t> escolar </a:t>
            </a:r>
            <a:r>
              <a:rPr lang="en-US" sz="3200" dirty="0" err="1"/>
              <a:t>incluyendo</a:t>
            </a:r>
            <a:r>
              <a:rPr lang="en-US" sz="3200" dirty="0"/>
              <a:t> </a:t>
            </a:r>
            <a:r>
              <a:rPr lang="en-US" sz="3200" dirty="0" err="1"/>
              <a:t>preguntas</a:t>
            </a:r>
            <a:r>
              <a:rPr lang="en-US" sz="3200" dirty="0"/>
              <a:t> </a:t>
            </a:r>
            <a:r>
              <a:rPr lang="en-US" sz="3200" dirty="0" err="1"/>
              <a:t>ejemplo</a:t>
            </a:r>
            <a:r>
              <a:rPr lang="en-US" sz="3200" dirty="0"/>
              <a:t>.</a:t>
            </a:r>
          </a:p>
          <a:p>
            <a:r>
              <a:rPr lang="en-US" sz="3200" dirty="0" err="1"/>
              <a:t>Hable</a:t>
            </a:r>
            <a:r>
              <a:rPr lang="en-US" sz="3200" dirty="0"/>
              <a:t> con </a:t>
            </a:r>
            <a:r>
              <a:rPr lang="en-US" sz="3200" dirty="0" err="1"/>
              <a:t>su</a:t>
            </a:r>
            <a:r>
              <a:rPr lang="en-US" sz="3200" dirty="0"/>
              <a:t> </a:t>
            </a:r>
            <a:r>
              <a:rPr lang="en-US" sz="3200" dirty="0" err="1"/>
              <a:t>estudiante</a:t>
            </a:r>
            <a:r>
              <a:rPr lang="en-US" sz="3200" dirty="0"/>
              <a:t> </a:t>
            </a:r>
            <a:r>
              <a:rPr lang="en-US" sz="3200" dirty="0" err="1"/>
              <a:t>sobre</a:t>
            </a:r>
            <a:r>
              <a:rPr lang="en-US" sz="3200" dirty="0"/>
              <a:t> </a:t>
            </a:r>
            <a:r>
              <a:rPr lang="en-US" sz="3200" dirty="0" err="1"/>
              <a:t>esta</a:t>
            </a:r>
            <a:r>
              <a:rPr lang="en-US" sz="3200" dirty="0"/>
              <a:t> </a:t>
            </a:r>
            <a:r>
              <a:rPr lang="en-US" sz="3200" dirty="0" err="1"/>
              <a:t>guía</a:t>
            </a:r>
            <a:r>
              <a:rPr lang="en-US" sz="3200" dirty="0"/>
              <a:t>  para que </a:t>
            </a:r>
            <a:r>
              <a:rPr lang="en-US" sz="3200" dirty="0" err="1"/>
              <a:t>él</a:t>
            </a:r>
            <a:r>
              <a:rPr lang="en-US" sz="3200" dirty="0"/>
              <a:t>/</a:t>
            </a:r>
            <a:r>
              <a:rPr lang="en-US" sz="3200" dirty="0" err="1"/>
              <a:t>ella</a:t>
            </a:r>
            <a:r>
              <a:rPr lang="en-US" sz="3200" dirty="0"/>
              <a:t> </a:t>
            </a:r>
            <a:r>
              <a:rPr lang="en-US" sz="3200" dirty="0" err="1"/>
              <a:t>sepa</a:t>
            </a:r>
            <a:r>
              <a:rPr lang="en-US" sz="3200" dirty="0"/>
              <a:t> que </a:t>
            </a:r>
            <a:r>
              <a:rPr lang="en-US" sz="3200" dirty="0" err="1"/>
              <a:t>esperar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 las </a:t>
            </a:r>
            <a:r>
              <a:rPr lang="en-US" sz="3200" dirty="0" err="1"/>
              <a:t>pruebas</a:t>
            </a:r>
            <a:r>
              <a:rPr lang="en-US" sz="3200" dirty="0"/>
              <a:t>. </a:t>
            </a:r>
          </a:p>
          <a:p>
            <a:pPr lvl="1"/>
            <a:r>
              <a:rPr lang="en-US" sz="2400" dirty="0"/>
              <a:t>Los maestros </a:t>
            </a:r>
            <a:r>
              <a:rPr lang="en-US" sz="2400" dirty="0" err="1"/>
              <a:t>han</a:t>
            </a:r>
            <a:r>
              <a:rPr lang="en-US" sz="2400" dirty="0"/>
              <a:t> </a:t>
            </a:r>
            <a:r>
              <a:rPr lang="en-US" sz="2400" dirty="0" err="1"/>
              <a:t>estado</a:t>
            </a:r>
            <a:r>
              <a:rPr lang="en-US" sz="2400" dirty="0"/>
              <a:t> y </a:t>
            </a:r>
            <a:r>
              <a:rPr lang="en-US" sz="2400" dirty="0" err="1"/>
              <a:t>estarán</a:t>
            </a:r>
            <a:r>
              <a:rPr lang="en-US" sz="2400" dirty="0"/>
              <a:t> </a:t>
            </a:r>
            <a:r>
              <a:rPr lang="en-US" sz="2400" dirty="0" err="1"/>
              <a:t>preparando</a:t>
            </a:r>
            <a:r>
              <a:rPr lang="en-US" sz="2400" dirty="0"/>
              <a:t> a los </a:t>
            </a:r>
            <a:r>
              <a:rPr lang="en-US" sz="2400" dirty="0" err="1"/>
              <a:t>estudiantes</a:t>
            </a:r>
            <a:r>
              <a:rPr lang="en-US" sz="2400" dirty="0"/>
              <a:t> con </a:t>
            </a:r>
            <a:r>
              <a:rPr lang="en-US" sz="2400" dirty="0" err="1"/>
              <a:t>esta</a:t>
            </a:r>
            <a:r>
              <a:rPr lang="en-US" sz="2400" dirty="0"/>
              <a:t> </a:t>
            </a:r>
            <a:r>
              <a:rPr lang="en-US" sz="2400" dirty="0" err="1"/>
              <a:t>información</a:t>
            </a:r>
            <a:r>
              <a:rPr lang="en-US" sz="2400" dirty="0"/>
              <a:t> </a:t>
            </a:r>
            <a:r>
              <a:rPr lang="en-US" sz="2400" dirty="0" err="1"/>
              <a:t>pero</a:t>
            </a:r>
            <a:r>
              <a:rPr lang="en-US" sz="2400" dirty="0"/>
              <a:t> </a:t>
            </a:r>
            <a:r>
              <a:rPr lang="en-US" sz="2400" dirty="0" err="1"/>
              <a:t>escucharlo</a:t>
            </a:r>
            <a:r>
              <a:rPr lang="en-US" sz="2400" dirty="0"/>
              <a:t> de sus padres </a:t>
            </a:r>
            <a:r>
              <a:rPr lang="en-US" sz="2400" dirty="0" err="1"/>
              <a:t>resforzará</a:t>
            </a:r>
            <a:r>
              <a:rPr lang="en-US" sz="2400" dirty="0"/>
              <a:t> </a:t>
            </a:r>
            <a:r>
              <a:rPr lang="en-US" sz="2400" dirty="0" err="1"/>
              <a:t>esto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30201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0DDAC-B492-4664-B2B1-35DA5F736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DUERME BIEN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E165C1-DF0C-4788-B966-1740901AAE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err="1"/>
              <a:t>Cuendo</a:t>
            </a:r>
            <a:r>
              <a:rPr lang="en-US" sz="3600" dirty="0"/>
              <a:t> </a:t>
            </a:r>
            <a:r>
              <a:rPr lang="en-US" sz="3600" dirty="0" err="1"/>
              <a:t>uno</a:t>
            </a:r>
            <a:r>
              <a:rPr lang="en-US" sz="3600" dirty="0"/>
              <a:t> </a:t>
            </a:r>
            <a:r>
              <a:rPr lang="en-US" sz="3600" dirty="0" err="1"/>
              <a:t>duerme</a:t>
            </a:r>
            <a:r>
              <a:rPr lang="en-US" sz="3600" dirty="0"/>
              <a:t> bien, </a:t>
            </a:r>
            <a:r>
              <a:rPr lang="en-US" sz="3600" dirty="0" err="1"/>
              <a:t>esto</a:t>
            </a:r>
            <a:r>
              <a:rPr lang="en-US" sz="3600" dirty="0"/>
              <a:t> </a:t>
            </a:r>
            <a:r>
              <a:rPr lang="en-US" sz="3600" dirty="0" err="1"/>
              <a:t>ayuda</a:t>
            </a:r>
            <a:r>
              <a:rPr lang="en-US" sz="3600" dirty="0"/>
              <a:t> a que el </a:t>
            </a:r>
            <a:r>
              <a:rPr lang="en-US" sz="3600" dirty="0" err="1"/>
              <a:t>cerebro</a:t>
            </a:r>
            <a:r>
              <a:rPr lang="en-US" sz="3600" dirty="0"/>
              <a:t> y el </a:t>
            </a:r>
            <a:r>
              <a:rPr lang="en-US" sz="3600" dirty="0" err="1"/>
              <a:t>cuerpo</a:t>
            </a:r>
            <a:r>
              <a:rPr lang="en-US" sz="3600" dirty="0"/>
              <a:t> </a:t>
            </a:r>
            <a:r>
              <a:rPr lang="en-US" sz="3600" dirty="0" err="1"/>
              <a:t>funcionen</a:t>
            </a:r>
            <a:r>
              <a:rPr lang="en-US" sz="3600" dirty="0"/>
              <a:t> </a:t>
            </a:r>
            <a:r>
              <a:rPr lang="en-US" sz="3600" dirty="0" err="1"/>
              <a:t>mejor</a:t>
            </a:r>
            <a:r>
              <a:rPr lang="en-US" sz="3600" dirty="0"/>
              <a:t>.</a:t>
            </a:r>
          </a:p>
          <a:p>
            <a:r>
              <a:rPr lang="en-US" sz="3600" dirty="0" err="1"/>
              <a:t>Recomendaciones</a:t>
            </a:r>
            <a:r>
              <a:rPr lang="en-US" sz="3600" dirty="0"/>
              <a:t> por </a:t>
            </a:r>
            <a:r>
              <a:rPr lang="en-US" sz="3600" dirty="0" err="1"/>
              <a:t>edades</a:t>
            </a:r>
            <a:r>
              <a:rPr lang="en-US" sz="3600" dirty="0"/>
              <a:t>:</a:t>
            </a:r>
          </a:p>
          <a:p>
            <a:pPr lvl="1"/>
            <a:r>
              <a:rPr lang="en-US" sz="3200" dirty="0"/>
              <a:t>12 </a:t>
            </a:r>
            <a:r>
              <a:rPr lang="en-US" sz="3200" dirty="0" err="1"/>
              <a:t>años</a:t>
            </a:r>
            <a:r>
              <a:rPr lang="en-US" sz="3200" dirty="0"/>
              <a:t> de </a:t>
            </a:r>
            <a:r>
              <a:rPr lang="en-US" sz="3200" dirty="0" err="1"/>
              <a:t>edad</a:t>
            </a:r>
            <a:r>
              <a:rPr lang="en-US" sz="3200" dirty="0"/>
              <a:t>: 9.25 horas</a:t>
            </a:r>
          </a:p>
          <a:p>
            <a:pPr lvl="1"/>
            <a:r>
              <a:rPr lang="en-US" sz="3200" dirty="0"/>
              <a:t>13 </a:t>
            </a:r>
            <a:r>
              <a:rPr lang="en-US" sz="3200" dirty="0" err="1"/>
              <a:t>años</a:t>
            </a:r>
            <a:r>
              <a:rPr lang="en-US" sz="3200" dirty="0"/>
              <a:t> de </a:t>
            </a:r>
            <a:r>
              <a:rPr lang="en-US" sz="3200" dirty="0" err="1"/>
              <a:t>edad</a:t>
            </a:r>
            <a:r>
              <a:rPr lang="en-US" sz="3200" dirty="0"/>
              <a:t> : 9.25 horas </a:t>
            </a:r>
          </a:p>
          <a:p>
            <a:pPr lvl="1"/>
            <a:r>
              <a:rPr lang="en-US" sz="3200" dirty="0"/>
              <a:t>14 </a:t>
            </a:r>
            <a:r>
              <a:rPr lang="en-US" sz="3200" dirty="0" err="1"/>
              <a:t>años</a:t>
            </a:r>
            <a:r>
              <a:rPr lang="en-US" sz="3200" dirty="0"/>
              <a:t> de </a:t>
            </a:r>
            <a:r>
              <a:rPr lang="en-US" sz="3200" dirty="0" err="1"/>
              <a:t>edad</a:t>
            </a:r>
            <a:r>
              <a:rPr lang="en-US" sz="3200" dirty="0"/>
              <a:t> : 9 horas</a:t>
            </a:r>
          </a:p>
        </p:txBody>
      </p:sp>
    </p:spTree>
    <p:extLst>
      <p:ext uri="{BB962C8B-B14F-4D97-AF65-F5344CB8AC3E}">
        <p14:creationId xmlns:p14="http://schemas.microsoft.com/office/powerpoint/2010/main" val="3180735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2846C-474D-41CE-83BF-63108FE87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PANTALLAS Y MONITORES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CD05FD-9FA5-4098-829B-2F6B99419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4"/>
            <a:ext cx="8520600" cy="3683685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err="1"/>
              <a:t>Utilizar</a:t>
            </a:r>
            <a:r>
              <a:rPr lang="en-US" sz="2800" dirty="0"/>
              <a:t> </a:t>
            </a:r>
            <a:r>
              <a:rPr lang="en-US" sz="2800" dirty="0" err="1"/>
              <a:t>pantallas</a:t>
            </a:r>
            <a:r>
              <a:rPr lang="en-US" sz="2800" dirty="0"/>
              <a:t> y/o </a:t>
            </a:r>
            <a:r>
              <a:rPr lang="en-US" sz="2800" dirty="0" err="1"/>
              <a:t>monitores</a:t>
            </a:r>
            <a:r>
              <a:rPr lang="en-US" sz="2800" dirty="0"/>
              <a:t> </a:t>
            </a:r>
            <a:r>
              <a:rPr lang="en-US" sz="2800" dirty="0" err="1"/>
              <a:t>pueden</a:t>
            </a:r>
            <a:r>
              <a:rPr lang="en-US" sz="2800" dirty="0"/>
              <a:t> </a:t>
            </a:r>
            <a:r>
              <a:rPr lang="en-US" sz="2800" dirty="0" err="1"/>
              <a:t>provocar</a:t>
            </a:r>
            <a:r>
              <a:rPr lang="en-US" sz="2800" dirty="0"/>
              <a:t> </a:t>
            </a:r>
            <a:r>
              <a:rPr lang="en-US" sz="2800" dirty="0" err="1"/>
              <a:t>inquietud</a:t>
            </a:r>
            <a:r>
              <a:rPr lang="en-US" sz="2800" dirty="0"/>
              <a:t> y </a:t>
            </a:r>
            <a:r>
              <a:rPr lang="en-US" sz="2800" dirty="0" err="1"/>
              <a:t>ciclos</a:t>
            </a:r>
            <a:r>
              <a:rPr lang="en-US" sz="2800" dirty="0"/>
              <a:t> del </a:t>
            </a:r>
            <a:r>
              <a:rPr lang="en-US" sz="2800" dirty="0" err="1"/>
              <a:t>sueños</a:t>
            </a:r>
            <a:r>
              <a:rPr lang="en-US" sz="2800" dirty="0"/>
              <a:t> </a:t>
            </a:r>
            <a:r>
              <a:rPr lang="en-US" sz="2800" dirty="0" err="1"/>
              <a:t>interrumidos</a:t>
            </a:r>
            <a:r>
              <a:rPr lang="en-US" sz="2800" dirty="0"/>
              <a:t>. </a:t>
            </a:r>
          </a:p>
          <a:p>
            <a:r>
              <a:rPr lang="en-US" sz="2800" dirty="0"/>
              <a:t>La luz de las </a:t>
            </a:r>
            <a:r>
              <a:rPr lang="en-US" sz="2800" dirty="0" err="1"/>
              <a:t>pantallas</a:t>
            </a:r>
            <a:r>
              <a:rPr lang="en-US" sz="2800" dirty="0"/>
              <a:t> de </a:t>
            </a:r>
            <a:r>
              <a:rPr lang="en-US" sz="2800" dirty="0" err="1"/>
              <a:t>televisión</a:t>
            </a:r>
            <a:r>
              <a:rPr lang="en-US" sz="2800" dirty="0"/>
              <a:t> ó </a:t>
            </a:r>
            <a:r>
              <a:rPr lang="en-US" sz="2800" dirty="0" err="1"/>
              <a:t>celulares</a:t>
            </a:r>
            <a:r>
              <a:rPr lang="en-US" sz="2800" dirty="0"/>
              <a:t> </a:t>
            </a:r>
            <a:r>
              <a:rPr lang="en-US" sz="2800" dirty="0" err="1"/>
              <a:t>interrumpe</a:t>
            </a:r>
            <a:r>
              <a:rPr lang="en-US" sz="2800" dirty="0"/>
              <a:t> </a:t>
            </a:r>
            <a:r>
              <a:rPr lang="en-US" sz="2800" dirty="0" err="1"/>
              <a:t>dispersar</a:t>
            </a:r>
            <a:r>
              <a:rPr lang="en-US" sz="2800" dirty="0"/>
              <a:t> la </a:t>
            </a:r>
            <a:r>
              <a:rPr lang="en-US" sz="2800" dirty="0" err="1"/>
              <a:t>melatonina</a:t>
            </a:r>
            <a:r>
              <a:rPr lang="en-US" sz="2800" dirty="0"/>
              <a:t>, el </a:t>
            </a:r>
            <a:r>
              <a:rPr lang="en-US" sz="2800" dirty="0" err="1"/>
              <a:t>químico</a:t>
            </a:r>
            <a:r>
              <a:rPr lang="en-US" sz="2800" dirty="0"/>
              <a:t> que </a:t>
            </a:r>
            <a:r>
              <a:rPr lang="en-US" sz="2800" dirty="0" err="1"/>
              <a:t>ayuda</a:t>
            </a:r>
            <a:r>
              <a:rPr lang="en-US" sz="2800" dirty="0"/>
              <a:t> a </a:t>
            </a:r>
            <a:r>
              <a:rPr lang="en-US" sz="2800" dirty="0" err="1"/>
              <a:t>dormir</a:t>
            </a:r>
            <a:r>
              <a:rPr lang="en-US" sz="2800" dirty="0"/>
              <a:t>. </a:t>
            </a:r>
          </a:p>
          <a:p>
            <a:r>
              <a:rPr lang="en-US" sz="2800" b="1" i="1" dirty="0" err="1"/>
              <a:t>Estudio</a:t>
            </a:r>
            <a:r>
              <a:rPr lang="en-US" sz="2800" b="1" i="1" dirty="0"/>
              <a:t> de la Universidad de Rutgers: </a:t>
            </a:r>
            <a:r>
              <a:rPr lang="en-US" sz="2800" dirty="0"/>
              <a:t>Los </a:t>
            </a:r>
            <a:r>
              <a:rPr lang="en-US" sz="2800" dirty="0" err="1"/>
              <a:t>estudiantes</a:t>
            </a:r>
            <a:r>
              <a:rPr lang="en-US" sz="2800" dirty="0"/>
              <a:t> que </a:t>
            </a:r>
            <a:r>
              <a:rPr lang="en-US" sz="2800" dirty="0" err="1"/>
              <a:t>usan</a:t>
            </a:r>
            <a:r>
              <a:rPr lang="en-US" sz="2800" dirty="0"/>
              <a:t> </a:t>
            </a:r>
            <a:r>
              <a:rPr lang="en-US" sz="2800" dirty="0" err="1"/>
              <a:t>pantallas</a:t>
            </a:r>
            <a:r>
              <a:rPr lang="en-US" sz="2800" dirty="0"/>
              <a:t> antes de </a:t>
            </a:r>
            <a:r>
              <a:rPr lang="en-US" sz="2800" dirty="0" err="1"/>
              <a:t>acostarse</a:t>
            </a:r>
            <a:r>
              <a:rPr lang="en-US" sz="2800" dirty="0"/>
              <a:t> ó </a:t>
            </a:r>
            <a:r>
              <a:rPr lang="en-US" sz="2800" dirty="0" err="1"/>
              <a:t>durante</a:t>
            </a:r>
            <a:r>
              <a:rPr lang="en-US" sz="2800" dirty="0"/>
              <a:t> la </a:t>
            </a:r>
            <a:r>
              <a:rPr lang="en-US" sz="2800" dirty="0" err="1"/>
              <a:t>noche</a:t>
            </a:r>
            <a:r>
              <a:rPr lang="en-US" sz="2800" dirty="0"/>
              <a:t>, </a:t>
            </a:r>
            <a:r>
              <a:rPr lang="en-US" sz="2800" dirty="0" err="1"/>
              <a:t>obtuvieron</a:t>
            </a:r>
            <a:r>
              <a:rPr lang="en-US" sz="2800" dirty="0"/>
              <a:t> </a:t>
            </a:r>
            <a:r>
              <a:rPr lang="en-US" sz="2800" dirty="0" err="1"/>
              <a:t>peores</a:t>
            </a:r>
            <a:r>
              <a:rPr lang="en-US" sz="2800" dirty="0"/>
              <a:t> </a:t>
            </a:r>
            <a:r>
              <a:rPr lang="en-US" sz="2800" dirty="0" err="1"/>
              <a:t>resultados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sus </a:t>
            </a:r>
            <a:r>
              <a:rPr lang="en-US" sz="2800" dirty="0" err="1"/>
              <a:t>pruebas</a:t>
            </a:r>
            <a:r>
              <a:rPr lang="en-US" sz="2800" dirty="0"/>
              <a:t>. </a:t>
            </a:r>
          </a:p>
          <a:p>
            <a:r>
              <a:rPr lang="en-US" sz="2800" b="1" dirty="0" err="1"/>
              <a:t>Solución</a:t>
            </a:r>
            <a:r>
              <a:rPr lang="en-US" sz="2800" b="1" dirty="0"/>
              <a:t>: </a:t>
            </a:r>
            <a:r>
              <a:rPr lang="en-US" sz="2800" u="sng" dirty="0" err="1"/>
              <a:t>Apagar</a:t>
            </a:r>
            <a:r>
              <a:rPr lang="en-US" sz="2800" u="sng" dirty="0"/>
              <a:t> </a:t>
            </a:r>
            <a:r>
              <a:rPr lang="en-US" sz="2800" u="sng" dirty="0" err="1"/>
              <a:t>todos</a:t>
            </a:r>
            <a:r>
              <a:rPr lang="en-US" sz="2800" u="sng" dirty="0"/>
              <a:t> los </a:t>
            </a:r>
            <a:r>
              <a:rPr lang="en-US" sz="2800" u="sng" dirty="0" err="1"/>
              <a:t>dispositivos</a:t>
            </a:r>
            <a:r>
              <a:rPr lang="en-US" sz="2800" u="sng" dirty="0"/>
              <a:t> al </a:t>
            </a:r>
            <a:r>
              <a:rPr lang="en-US" sz="2800" u="sng" dirty="0" err="1"/>
              <a:t>menos</a:t>
            </a:r>
            <a:r>
              <a:rPr lang="en-US" sz="2800" u="sng" dirty="0"/>
              <a:t> una hora antes de </a:t>
            </a:r>
            <a:r>
              <a:rPr lang="en-US" sz="2800" u="sng" dirty="0" err="1"/>
              <a:t>dormir</a:t>
            </a:r>
            <a:r>
              <a:rPr lang="en-US" sz="2800" u="sng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30651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2C8DA-FDA2-4D0B-82E3-7105D3369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COME BIEN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3E32C3-961B-4E9E-9C0D-3A3B0EED66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/>
              <a:t>Alimentos altos </a:t>
            </a:r>
            <a:r>
              <a:rPr lang="en-US" sz="3600" dirty="0" err="1"/>
              <a:t>en</a:t>
            </a:r>
            <a:r>
              <a:rPr lang="en-US" sz="3600" dirty="0"/>
              <a:t> </a:t>
            </a:r>
            <a:r>
              <a:rPr lang="en-US" sz="3600" dirty="0" err="1"/>
              <a:t>proteínas</a:t>
            </a:r>
            <a:r>
              <a:rPr lang="en-US" sz="3600" dirty="0"/>
              <a:t>, </a:t>
            </a:r>
            <a:r>
              <a:rPr lang="en-US" sz="3600" dirty="0" err="1"/>
              <a:t>grasas</a:t>
            </a:r>
            <a:r>
              <a:rPr lang="en-US" sz="3600" dirty="0"/>
              <a:t> y </a:t>
            </a:r>
            <a:r>
              <a:rPr lang="en-US" sz="3600" dirty="0" err="1"/>
              <a:t>carbohidratos</a:t>
            </a:r>
            <a:r>
              <a:rPr lang="en-US" sz="3600" dirty="0"/>
              <a:t> </a:t>
            </a:r>
            <a:r>
              <a:rPr lang="en-US" sz="3600" dirty="0" err="1"/>
              <a:t>complejos</a:t>
            </a:r>
            <a:r>
              <a:rPr lang="en-US" sz="3600" dirty="0"/>
              <a:t> (no </a:t>
            </a:r>
            <a:r>
              <a:rPr lang="en-US" sz="3600" dirty="0" err="1"/>
              <a:t>procesados</a:t>
            </a:r>
            <a:r>
              <a:rPr lang="en-US" sz="3600" dirty="0"/>
              <a:t>) son los </a:t>
            </a:r>
            <a:r>
              <a:rPr lang="en-US" sz="3600" dirty="0" err="1"/>
              <a:t>mejores</a:t>
            </a:r>
            <a:r>
              <a:rPr lang="en-US" sz="3600" dirty="0"/>
              <a:t> combustibles </a:t>
            </a:r>
            <a:r>
              <a:rPr lang="en-US" sz="3600" dirty="0" err="1"/>
              <a:t>ya</a:t>
            </a:r>
            <a:r>
              <a:rPr lang="en-US" sz="3600" dirty="0"/>
              <a:t> que son </a:t>
            </a:r>
            <a:r>
              <a:rPr lang="en-US" sz="3600" dirty="0" err="1"/>
              <a:t>duraderos</a:t>
            </a:r>
            <a:r>
              <a:rPr lang="en-US" sz="3600" dirty="0"/>
              <a:t> para un </a:t>
            </a:r>
            <a:r>
              <a:rPr lang="en-US" sz="3600" dirty="0" err="1"/>
              <a:t>día</a:t>
            </a:r>
            <a:r>
              <a:rPr lang="en-US" sz="3600" dirty="0"/>
              <a:t> largo de </a:t>
            </a:r>
            <a:r>
              <a:rPr lang="en-US" sz="3600" dirty="0" err="1"/>
              <a:t>pruebas</a:t>
            </a:r>
            <a:r>
              <a:rPr lang="en-US" sz="3600" dirty="0"/>
              <a:t>. </a:t>
            </a:r>
            <a:r>
              <a:rPr lang="en-US" sz="3600" dirty="0" err="1"/>
              <a:t>Algunos</a:t>
            </a:r>
            <a:r>
              <a:rPr lang="en-US" sz="3600" dirty="0"/>
              <a:t> </a:t>
            </a:r>
            <a:r>
              <a:rPr lang="en-US" sz="3600" dirty="0" err="1"/>
              <a:t>ejemplos</a:t>
            </a:r>
            <a:r>
              <a:rPr lang="en-US" sz="3600" dirty="0"/>
              <a:t> lo son los huevos, las </a:t>
            </a:r>
            <a:r>
              <a:rPr lang="en-US" sz="3600" dirty="0" err="1"/>
              <a:t>carnes</a:t>
            </a:r>
            <a:r>
              <a:rPr lang="en-US" sz="3600" dirty="0"/>
              <a:t>, los </a:t>
            </a:r>
            <a:r>
              <a:rPr lang="en-US" sz="3600" dirty="0" err="1"/>
              <a:t>lácteos</a:t>
            </a:r>
            <a:r>
              <a:rPr lang="en-US" sz="3600" dirty="0"/>
              <a:t>, las </a:t>
            </a:r>
            <a:r>
              <a:rPr lang="en-US" sz="3600" dirty="0" err="1"/>
              <a:t>nueces</a:t>
            </a:r>
            <a:r>
              <a:rPr lang="en-US" sz="3600" dirty="0"/>
              <a:t>, y </a:t>
            </a:r>
            <a:r>
              <a:rPr lang="en-US" sz="3600" dirty="0" err="1"/>
              <a:t>cereales</a:t>
            </a:r>
            <a:r>
              <a:rPr lang="en-US" sz="3600" dirty="0"/>
              <a:t> </a:t>
            </a:r>
            <a:r>
              <a:rPr lang="en-US" sz="3600" dirty="0" err="1"/>
              <a:t>integrales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1672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5B1C3-9125-4A40-8539-9E7E5CFE5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6</a:t>
            </a:r>
            <a:r>
              <a:rPr lang="en-US" sz="4000" b="1" baseline="300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to</a:t>
            </a:r>
            <a:r>
              <a:rPr lang="en-US" sz="4000" b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Grado </a:t>
            </a:r>
            <a:r>
              <a:rPr lang="en-US" sz="4000" b="1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Días</a:t>
            </a:r>
            <a:r>
              <a:rPr lang="en-US" sz="4000" b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de </a:t>
            </a:r>
            <a:r>
              <a:rPr lang="en-US" sz="4000" b="1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Pruebas</a:t>
            </a:r>
            <a:r>
              <a:rPr lang="en-US" sz="4000" b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LEAP</a:t>
            </a:r>
            <a:br>
              <a:rPr lang="en-US" sz="4000" b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</a:b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1AF515-7456-4C76-90CF-58D9404547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18, 19 y 22 de </a:t>
            </a:r>
            <a:r>
              <a:rPr lang="en-US" sz="4000" b="1" dirty="0" err="1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abril</a:t>
            </a: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s-E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Pruebas de ELA y Matemáticas secciones 1-3</a:t>
            </a:r>
          </a:p>
          <a:p>
            <a:endParaRPr lang="en" sz="4000" b="1" dirty="0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r>
              <a:rPr lang="en" sz="4000" b="1" dirty="0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30 </a:t>
            </a:r>
            <a:r>
              <a:rPr lang="en-US" sz="4000" b="1" dirty="0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de </a:t>
            </a:r>
            <a:r>
              <a:rPr lang="en-US" sz="4000" b="1" dirty="0" err="1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abril</a:t>
            </a:r>
            <a:r>
              <a:rPr lang="en-US" sz="4000" b="1" dirty="0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" sz="4000" b="1" dirty="0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 1</a:t>
            </a:r>
            <a:r>
              <a:rPr lang="en-US" sz="4000" b="1" baseline="30000" dirty="0" err="1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ro</a:t>
            </a:r>
            <a:r>
              <a:rPr lang="en-US" sz="4000" b="1" dirty="0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 de mayo</a:t>
            </a:r>
            <a:r>
              <a:rPr lang="en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Pruebas</a:t>
            </a:r>
            <a:r>
              <a:rPr lang="en-US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Ciencias</a:t>
            </a:r>
            <a:r>
              <a:rPr lang="en-US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Estudios</a:t>
            </a:r>
            <a:r>
              <a:rPr lang="en-US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Sociales</a:t>
            </a:r>
            <a:endParaRPr lang="en-US" sz="4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9935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D2CE8-7E5B-483C-A9E2-41E699A9F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LLEGA A TIEMPO LOS DIAS DE PRUEBAS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DDCDA5-AF35-4CF4-B3C8-EB70C03DDC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612053"/>
            <a:ext cx="8520600" cy="2956822"/>
          </a:xfrm>
        </p:spPr>
        <p:txBody>
          <a:bodyPr/>
          <a:lstStyle/>
          <a:p>
            <a:r>
              <a:rPr lang="en-US" sz="4000" dirty="0"/>
              <a:t>Los </a:t>
            </a:r>
            <a:r>
              <a:rPr lang="en-US" sz="4000" dirty="0" err="1"/>
              <a:t>estudiantes</a:t>
            </a:r>
            <a:r>
              <a:rPr lang="en-US" sz="4000" dirty="0"/>
              <a:t> que </a:t>
            </a:r>
            <a:r>
              <a:rPr lang="en-US" sz="4000" dirty="0" err="1"/>
              <a:t>lleguen</a:t>
            </a:r>
            <a:r>
              <a:rPr lang="en-US" sz="4000" dirty="0"/>
              <a:t> </a:t>
            </a:r>
            <a:r>
              <a:rPr lang="en-US" sz="4000" dirty="0" err="1"/>
              <a:t>tarde</a:t>
            </a:r>
            <a:r>
              <a:rPr lang="en-US" sz="4000" dirty="0"/>
              <a:t> no </a:t>
            </a:r>
            <a:r>
              <a:rPr lang="en-US" sz="4000" dirty="0" err="1"/>
              <a:t>podrán</a:t>
            </a:r>
            <a:r>
              <a:rPr lang="en-US" sz="4000" dirty="0"/>
              <a:t> </a:t>
            </a:r>
            <a:r>
              <a:rPr lang="en-US" sz="4000" dirty="0" err="1"/>
              <a:t>ingresar</a:t>
            </a:r>
            <a:r>
              <a:rPr lang="en-US" sz="4000" dirty="0"/>
              <a:t> a la </a:t>
            </a:r>
            <a:r>
              <a:rPr lang="en-US" sz="4000" dirty="0" err="1"/>
              <a:t>sala</a:t>
            </a:r>
            <a:r>
              <a:rPr lang="en-US" sz="4000" dirty="0"/>
              <a:t> de </a:t>
            </a:r>
            <a:r>
              <a:rPr lang="en-US" sz="4000" dirty="0" err="1"/>
              <a:t>pruebas</a:t>
            </a:r>
            <a:r>
              <a:rPr lang="en-US" sz="4000" dirty="0"/>
              <a:t> hasta que se complete la </a:t>
            </a:r>
            <a:r>
              <a:rPr lang="en-US" sz="4000" dirty="0" err="1"/>
              <a:t>sección</a:t>
            </a:r>
            <a:r>
              <a:rPr lang="en-US" sz="4000" dirty="0"/>
              <a:t>. 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6395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1F031-AA5E-4FAE-854F-BCA6A872C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1160850"/>
            <a:ext cx="8520600" cy="572700"/>
          </a:xfrm>
        </p:spPr>
        <p:txBody>
          <a:bodyPr>
            <a:noAutofit/>
          </a:bodyPr>
          <a:lstStyle/>
          <a:p>
            <a:pPr algn="ctr"/>
            <a:r>
              <a:rPr lang="en-US" sz="5000" b="1" dirty="0"/>
              <a:t>DURANTE LAS PRUEBAS </a:t>
            </a:r>
            <a:br>
              <a:rPr lang="en-US" sz="5000" b="1" dirty="0"/>
            </a:br>
            <a:r>
              <a:rPr lang="en-US" sz="5000" b="1" dirty="0"/>
              <a:t>Y </a:t>
            </a:r>
            <a:br>
              <a:rPr lang="en-US" sz="5000" b="1" dirty="0"/>
            </a:br>
            <a:r>
              <a:rPr lang="en-US" sz="5000" b="1" dirty="0"/>
              <a:t>ESTRATEGIAS PARA TOMAR EXÁMENES</a:t>
            </a:r>
          </a:p>
        </p:txBody>
      </p:sp>
    </p:spTree>
    <p:extLst>
      <p:ext uri="{BB962C8B-B14F-4D97-AF65-F5344CB8AC3E}">
        <p14:creationId xmlns:p14="http://schemas.microsoft.com/office/powerpoint/2010/main" val="4683047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56935-BB18-4BBE-ACE8-6E811A2AA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DURANTE LA PRUEBA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1A3CFB-04FE-4DF0-BEAB-DBDDF0525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8520600" cy="3737872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800" b="1" dirty="0"/>
              <a:t>Los maestros no </a:t>
            </a:r>
            <a:r>
              <a:rPr lang="en-US" sz="2800" b="1" dirty="0" err="1"/>
              <a:t>pueden</a:t>
            </a:r>
            <a:r>
              <a:rPr lang="en-US" sz="2800" b="1" dirty="0"/>
              <a:t> </a:t>
            </a:r>
            <a:r>
              <a:rPr lang="en-US" sz="2800" b="1" dirty="0" err="1"/>
              <a:t>ayudar</a:t>
            </a:r>
            <a:r>
              <a:rPr lang="en-US" sz="2800" b="1" dirty="0"/>
              <a:t> a los </a:t>
            </a:r>
            <a:r>
              <a:rPr lang="en-US" sz="2800" b="1" dirty="0" err="1"/>
              <a:t>estudiantes</a:t>
            </a:r>
            <a:r>
              <a:rPr lang="en-US" sz="2800" b="1" dirty="0"/>
              <a:t> </a:t>
            </a:r>
            <a:r>
              <a:rPr lang="en-US" sz="2800" b="1" dirty="0" err="1"/>
              <a:t>durante</a:t>
            </a:r>
            <a:r>
              <a:rPr lang="en-US" sz="2800" b="1" dirty="0"/>
              <a:t> la </a:t>
            </a:r>
            <a:r>
              <a:rPr lang="en-US" sz="2800" b="1" dirty="0" err="1"/>
              <a:t>prueba</a:t>
            </a:r>
            <a:r>
              <a:rPr lang="en-US" sz="2800" b="1" dirty="0"/>
              <a:t>.</a:t>
            </a:r>
          </a:p>
          <a:p>
            <a:pPr lvl="0"/>
            <a:r>
              <a:rPr lang="en-US" sz="2800" b="1" dirty="0"/>
              <a:t>Los maestros </a:t>
            </a:r>
            <a:r>
              <a:rPr lang="en-US" sz="2800" b="1" dirty="0" err="1"/>
              <a:t>informarán</a:t>
            </a:r>
            <a:r>
              <a:rPr lang="en-US" sz="2800" b="1" dirty="0"/>
              <a:t> a los </a:t>
            </a:r>
            <a:r>
              <a:rPr lang="en-US" sz="2800" b="1" dirty="0" err="1"/>
              <a:t>estudiantes</a:t>
            </a:r>
            <a:r>
              <a:rPr lang="en-US" sz="2800" b="1" dirty="0"/>
              <a:t> del </a:t>
            </a:r>
            <a:r>
              <a:rPr lang="en-US" sz="2800" b="1" dirty="0" err="1"/>
              <a:t>tiempo</a:t>
            </a:r>
            <a:r>
              <a:rPr lang="en-US" sz="2800" b="1" dirty="0"/>
              <a:t> </a:t>
            </a:r>
            <a:r>
              <a:rPr lang="en-US" sz="2800" b="1" dirty="0" err="1"/>
              <a:t>en</a:t>
            </a:r>
            <a:r>
              <a:rPr lang="en-US" sz="2800" b="1" dirty="0"/>
              <a:t> </a:t>
            </a:r>
            <a:r>
              <a:rPr lang="en-US" sz="2800" b="1" dirty="0" err="1"/>
              <a:t>cada</a:t>
            </a:r>
            <a:r>
              <a:rPr lang="en-US" sz="2800" b="1" dirty="0"/>
              <a:t> </a:t>
            </a:r>
            <a:r>
              <a:rPr lang="en-US" sz="2800" b="1" dirty="0" err="1"/>
              <a:t>sección</a:t>
            </a:r>
            <a:r>
              <a:rPr lang="en-US" sz="2800" b="1" dirty="0"/>
              <a:t>. </a:t>
            </a:r>
          </a:p>
          <a:p>
            <a:pPr lvl="0"/>
            <a:r>
              <a:rPr lang="en-US" sz="2800" b="1" dirty="0"/>
              <a:t>Los </a:t>
            </a:r>
            <a:r>
              <a:rPr lang="en-US" sz="2800" b="1" dirty="0" err="1"/>
              <a:t>estudiantes</a:t>
            </a:r>
            <a:r>
              <a:rPr lang="en-US" sz="2800" b="1" dirty="0"/>
              <a:t> que </a:t>
            </a:r>
            <a:r>
              <a:rPr lang="en-US" sz="2800" b="1" dirty="0" err="1"/>
              <a:t>lleguen</a:t>
            </a:r>
            <a:r>
              <a:rPr lang="en-US" sz="2800" b="1" dirty="0"/>
              <a:t> </a:t>
            </a:r>
            <a:r>
              <a:rPr lang="en-US" sz="2800" b="1" dirty="0" err="1"/>
              <a:t>tarde</a:t>
            </a:r>
            <a:r>
              <a:rPr lang="en-US" sz="2800" b="1" dirty="0"/>
              <a:t> no </a:t>
            </a:r>
            <a:r>
              <a:rPr lang="en-US" sz="2800" b="1" dirty="0" err="1"/>
              <a:t>ingresarán</a:t>
            </a:r>
            <a:r>
              <a:rPr lang="en-US" sz="2800" b="1" dirty="0"/>
              <a:t> a </a:t>
            </a:r>
            <a:r>
              <a:rPr lang="en-US" sz="2800" b="1" dirty="0" err="1"/>
              <a:t>pruebas</a:t>
            </a:r>
            <a:r>
              <a:rPr lang="en-US" sz="2800" b="1" dirty="0"/>
              <a:t> hasta que finalize la </a:t>
            </a:r>
            <a:r>
              <a:rPr lang="en-US" sz="2800" b="1" dirty="0" err="1"/>
              <a:t>sección</a:t>
            </a:r>
            <a:r>
              <a:rPr lang="en-US" sz="2800" b="1" dirty="0"/>
              <a:t>. </a:t>
            </a:r>
          </a:p>
          <a:p>
            <a:r>
              <a:rPr lang="en-US" sz="2800" b="1" dirty="0"/>
              <a:t>Los </a:t>
            </a:r>
            <a:r>
              <a:rPr lang="en-US" sz="2800" b="1" dirty="0" err="1"/>
              <a:t>estudiantes</a:t>
            </a:r>
            <a:r>
              <a:rPr lang="en-US" sz="2800" b="1" dirty="0"/>
              <a:t> no </a:t>
            </a:r>
            <a:r>
              <a:rPr lang="en-US" sz="2800" b="1" dirty="0" err="1"/>
              <a:t>podrán</a:t>
            </a:r>
            <a:r>
              <a:rPr lang="en-US" sz="2800" b="1" dirty="0"/>
              <a:t> </a:t>
            </a:r>
            <a:r>
              <a:rPr lang="en-US" sz="2800" b="1" dirty="0" err="1"/>
              <a:t>volver</a:t>
            </a:r>
            <a:r>
              <a:rPr lang="en-US" sz="2800" b="1" dirty="0"/>
              <a:t> a </a:t>
            </a:r>
            <a:r>
              <a:rPr lang="en-US" sz="2800" b="1" dirty="0" err="1"/>
              <a:t>secciones</a:t>
            </a:r>
            <a:r>
              <a:rPr lang="en-US" sz="2800" b="1" dirty="0"/>
              <a:t> o </a:t>
            </a:r>
            <a:r>
              <a:rPr lang="en-US" sz="2800" b="1" dirty="0" err="1"/>
              <a:t>pruebas</a:t>
            </a:r>
            <a:r>
              <a:rPr lang="en-US" sz="2800" b="1" dirty="0"/>
              <a:t> previas al </a:t>
            </a:r>
            <a:r>
              <a:rPr lang="en-US" sz="2800" b="1" dirty="0" err="1"/>
              <a:t>finalizar</a:t>
            </a:r>
            <a:r>
              <a:rPr lang="en-US" sz="2800" b="1" dirty="0"/>
              <a:t> </a:t>
            </a:r>
            <a:r>
              <a:rPr lang="en-US" sz="2800" b="1" dirty="0" err="1"/>
              <a:t>cada</a:t>
            </a:r>
            <a:r>
              <a:rPr lang="en-US" sz="2800" b="1" dirty="0"/>
              <a:t> </a:t>
            </a:r>
            <a:r>
              <a:rPr lang="en-US" sz="2800" b="1" dirty="0" err="1"/>
              <a:t>sección</a:t>
            </a:r>
            <a:r>
              <a:rPr lang="en-US" sz="2800" b="1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43755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A502C-F390-4A67-9310-F7562DE6C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PIENSA POSITIVAMENTE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AA008A-9DA5-4765-8310-F14FA5E58F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000" dirty="0" err="1"/>
              <a:t>Estudios</a:t>
            </a:r>
            <a:r>
              <a:rPr lang="en-US" sz="3000" dirty="0"/>
              <a:t> </a:t>
            </a:r>
            <a:r>
              <a:rPr lang="en-US" sz="3000" dirty="0" err="1"/>
              <a:t>han</a:t>
            </a:r>
            <a:r>
              <a:rPr lang="en-US" sz="3000" dirty="0"/>
              <a:t> </a:t>
            </a:r>
            <a:r>
              <a:rPr lang="en-US" sz="3000" dirty="0" err="1"/>
              <a:t>demostrado</a:t>
            </a:r>
            <a:r>
              <a:rPr lang="en-US" sz="3000" dirty="0"/>
              <a:t> que los </a:t>
            </a:r>
            <a:r>
              <a:rPr lang="en-US" sz="3000" dirty="0" err="1"/>
              <a:t>estudiantes</a:t>
            </a:r>
            <a:r>
              <a:rPr lang="en-US" sz="3000" dirty="0"/>
              <a:t> que </a:t>
            </a:r>
            <a:r>
              <a:rPr lang="en-US" sz="3000" dirty="0" err="1"/>
              <a:t>dicen</a:t>
            </a:r>
            <a:r>
              <a:rPr lang="en-US" sz="3000" dirty="0"/>
              <a:t> “</a:t>
            </a:r>
            <a:r>
              <a:rPr lang="en-US" sz="3000" dirty="0" err="1"/>
              <a:t>Yo</a:t>
            </a:r>
            <a:r>
              <a:rPr lang="en-US" sz="3000" dirty="0"/>
              <a:t> </a:t>
            </a:r>
            <a:r>
              <a:rPr lang="en-US" sz="3000" dirty="0" err="1"/>
              <a:t>saldré</a:t>
            </a:r>
            <a:r>
              <a:rPr lang="en-US" sz="3000" dirty="0"/>
              <a:t> bien. </a:t>
            </a:r>
            <a:r>
              <a:rPr lang="en-US" sz="3000" dirty="0" err="1"/>
              <a:t>Estoy</a:t>
            </a:r>
            <a:r>
              <a:rPr lang="en-US" sz="3000" dirty="0"/>
              <a:t> </a:t>
            </a:r>
            <a:r>
              <a:rPr lang="en-US" sz="3000" dirty="0" err="1"/>
              <a:t>preparado</a:t>
            </a:r>
            <a:r>
              <a:rPr lang="en-US" sz="3000" dirty="0"/>
              <a:t>(a).</a:t>
            </a:r>
            <a:r>
              <a:rPr lang="en-US" sz="3000" dirty="0" err="1"/>
              <a:t>Yo</a:t>
            </a:r>
            <a:r>
              <a:rPr lang="en-US" sz="3000" dirty="0"/>
              <a:t> me </a:t>
            </a:r>
            <a:r>
              <a:rPr lang="en-US" sz="3000" dirty="0" err="1"/>
              <a:t>sé</a:t>
            </a:r>
            <a:r>
              <a:rPr lang="en-US" sz="3000" dirty="0"/>
              <a:t> </a:t>
            </a:r>
            <a:r>
              <a:rPr lang="en-US" sz="3000" dirty="0" err="1"/>
              <a:t>esta</a:t>
            </a:r>
            <a:r>
              <a:rPr lang="en-US" sz="3000" dirty="0"/>
              <a:t> </a:t>
            </a:r>
            <a:r>
              <a:rPr lang="en-US" sz="3000" dirty="0" err="1"/>
              <a:t>materia</a:t>
            </a:r>
            <a:r>
              <a:rPr lang="en-US" sz="3000" dirty="0"/>
              <a:t>” </a:t>
            </a:r>
            <a:r>
              <a:rPr lang="en-US" sz="3000" dirty="0" err="1"/>
              <a:t>sobresalen</a:t>
            </a:r>
            <a:r>
              <a:rPr lang="en-US" sz="3000" dirty="0"/>
              <a:t> </a:t>
            </a:r>
            <a:r>
              <a:rPr lang="en-US" sz="3000" dirty="0" err="1"/>
              <a:t>en</a:t>
            </a:r>
            <a:r>
              <a:rPr lang="en-US" sz="3000" dirty="0"/>
              <a:t> sus </a:t>
            </a:r>
            <a:r>
              <a:rPr lang="en-US" sz="3000" dirty="0" err="1"/>
              <a:t>pruebas</a:t>
            </a:r>
            <a:r>
              <a:rPr lang="en-US" sz="3000" dirty="0"/>
              <a:t>. </a:t>
            </a:r>
          </a:p>
          <a:p>
            <a:r>
              <a:rPr lang="en-US" sz="3000" dirty="0"/>
              <a:t>El </a:t>
            </a:r>
            <a:r>
              <a:rPr lang="en-US" sz="3000" dirty="0" err="1"/>
              <a:t>apoyo</a:t>
            </a:r>
            <a:r>
              <a:rPr lang="en-US" sz="3000" dirty="0"/>
              <a:t> de los padres </a:t>
            </a:r>
            <a:r>
              <a:rPr lang="en-US" sz="3000" dirty="0" err="1"/>
              <a:t>también</a:t>
            </a:r>
            <a:r>
              <a:rPr lang="en-US" sz="3000" dirty="0"/>
              <a:t> es un gran predictor de los </a:t>
            </a:r>
            <a:r>
              <a:rPr lang="en-US" sz="3000" dirty="0" err="1"/>
              <a:t>logros</a:t>
            </a:r>
            <a:r>
              <a:rPr lang="en-US" sz="3000" dirty="0"/>
              <a:t> de </a:t>
            </a:r>
            <a:r>
              <a:rPr lang="en-US" sz="3000" dirty="0" err="1"/>
              <a:t>cada</a:t>
            </a:r>
            <a:r>
              <a:rPr lang="en-US" sz="3000" dirty="0"/>
              <a:t> </a:t>
            </a:r>
            <a:r>
              <a:rPr lang="en-US" sz="3000" dirty="0" err="1"/>
              <a:t>estudiante</a:t>
            </a:r>
            <a:r>
              <a:rPr lang="en-US" sz="3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558969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96F7B-ABBC-478E-B4B6-D2256EE2F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SIGUELAS INSTRUCCIONES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AED51-97E5-4EF2-AFF4-F33C273491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/>
              <a:t>Lee las </a:t>
            </a:r>
            <a:r>
              <a:rPr lang="en-US" sz="4000" dirty="0" err="1"/>
              <a:t>instrucciones</a:t>
            </a:r>
            <a:r>
              <a:rPr lang="en-US" sz="4000" dirty="0"/>
              <a:t> </a:t>
            </a:r>
            <a:r>
              <a:rPr lang="en-US" sz="4000" dirty="0" err="1"/>
              <a:t>cuidadosamente</a:t>
            </a:r>
            <a:r>
              <a:rPr lang="en-US" sz="4000" dirty="0"/>
              <a:t> para que no </a:t>
            </a:r>
            <a:r>
              <a:rPr lang="en-US" sz="4000" dirty="0" err="1"/>
              <a:t>pierdas</a:t>
            </a:r>
            <a:r>
              <a:rPr lang="en-US" sz="4000" dirty="0"/>
              <a:t> </a:t>
            </a:r>
            <a:r>
              <a:rPr lang="en-US" sz="4000" dirty="0" err="1"/>
              <a:t>parte</a:t>
            </a:r>
            <a:r>
              <a:rPr lang="en-US" sz="4000" dirty="0"/>
              <a:t> de una </a:t>
            </a:r>
            <a:r>
              <a:rPr lang="en-US" sz="4000" dirty="0" err="1"/>
              <a:t>pregunta</a:t>
            </a:r>
            <a:r>
              <a:rPr lang="en-US" sz="4000" dirty="0"/>
              <a:t> oy </a:t>
            </a:r>
            <a:r>
              <a:rPr lang="en-US" sz="4000" dirty="0" err="1"/>
              <a:t>pierdas</a:t>
            </a:r>
            <a:r>
              <a:rPr lang="en-US" sz="4000" dirty="0"/>
              <a:t> puntos. </a:t>
            </a:r>
            <a:r>
              <a:rPr lang="en-US" sz="4000" dirty="0" err="1"/>
              <a:t>Especialmente</a:t>
            </a:r>
            <a:r>
              <a:rPr lang="en-US" sz="4000" dirty="0"/>
              <a:t> </a:t>
            </a:r>
            <a:r>
              <a:rPr lang="en-US" sz="4000" dirty="0" err="1"/>
              <a:t>en</a:t>
            </a:r>
            <a:r>
              <a:rPr lang="en-US" sz="4000" dirty="0"/>
              <a:t>: </a:t>
            </a:r>
          </a:p>
          <a:p>
            <a:pPr lvl="1"/>
            <a:r>
              <a:rPr lang="en-US" sz="4000" dirty="0" err="1"/>
              <a:t>Preguntas</a:t>
            </a:r>
            <a:r>
              <a:rPr lang="en-US" sz="4000" dirty="0"/>
              <a:t> de </a:t>
            </a:r>
            <a:r>
              <a:rPr lang="en-US" sz="4000" dirty="0" err="1"/>
              <a:t>escritura</a:t>
            </a:r>
            <a:endParaRPr lang="en-US" sz="4000" dirty="0"/>
          </a:p>
          <a:p>
            <a:pPr lvl="1"/>
            <a:r>
              <a:rPr lang="en-US" sz="4000" dirty="0" err="1"/>
              <a:t>Preguntas</a:t>
            </a:r>
            <a:r>
              <a:rPr lang="en-US" sz="4000" dirty="0"/>
              <a:t> con </a:t>
            </a:r>
            <a:r>
              <a:rPr lang="en-US" sz="4000" dirty="0" err="1"/>
              <a:t>varias</a:t>
            </a:r>
            <a:r>
              <a:rPr lang="en-US" sz="4000" dirty="0"/>
              <a:t> o multiples </a:t>
            </a:r>
            <a:r>
              <a:rPr lang="en-US" sz="4000" dirty="0" err="1"/>
              <a:t>partes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900240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5108C-BB6F-4CA9-9CB9-8C4062ECB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PRETENDE QUE ESTAS SOLO(A):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9B7DD4-309A-4343-A76D-9669E3244E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4"/>
            <a:ext cx="8520600" cy="3825925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sz="3600" dirty="0" err="1"/>
              <a:t>Bloquea</a:t>
            </a:r>
            <a:r>
              <a:rPr lang="en-US" sz="3600" dirty="0"/>
              <a:t> lo que </a:t>
            </a:r>
            <a:r>
              <a:rPr lang="en-US" sz="3600" dirty="0" err="1"/>
              <a:t>otros</a:t>
            </a:r>
            <a:r>
              <a:rPr lang="en-US" sz="3600" dirty="0"/>
              <a:t> </a:t>
            </a:r>
            <a:r>
              <a:rPr lang="en-US" sz="3600" dirty="0" err="1"/>
              <a:t>estudiantes</a:t>
            </a:r>
            <a:r>
              <a:rPr lang="en-US" sz="3600" dirty="0"/>
              <a:t> </a:t>
            </a:r>
            <a:r>
              <a:rPr lang="en-US" sz="3600" dirty="0" err="1"/>
              <a:t>hacen</a:t>
            </a:r>
            <a:r>
              <a:rPr lang="en-US" sz="3600" dirty="0"/>
              <a:t>.  </a:t>
            </a:r>
          </a:p>
          <a:p>
            <a:r>
              <a:rPr lang="en-US" sz="3200" dirty="0"/>
              <a:t>No </a:t>
            </a:r>
            <a:r>
              <a:rPr lang="en-US" sz="3200" dirty="0" err="1"/>
              <a:t>te</a:t>
            </a:r>
            <a:r>
              <a:rPr lang="en-US" sz="3200" dirty="0"/>
              <a:t> </a:t>
            </a:r>
            <a:r>
              <a:rPr lang="en-US" sz="3200" dirty="0" err="1"/>
              <a:t>preocupes</a:t>
            </a:r>
            <a:r>
              <a:rPr lang="en-US" sz="3200" dirty="0"/>
              <a:t> </a:t>
            </a:r>
            <a:r>
              <a:rPr lang="en-US" sz="3200" dirty="0" err="1"/>
              <a:t>si</a:t>
            </a:r>
            <a:r>
              <a:rPr lang="en-US" sz="3200" dirty="0"/>
              <a:t> </a:t>
            </a:r>
            <a:r>
              <a:rPr lang="en-US" sz="3200" dirty="0" err="1"/>
              <a:t>otros</a:t>
            </a:r>
            <a:r>
              <a:rPr lang="en-US" sz="3200" dirty="0"/>
              <a:t> </a:t>
            </a:r>
            <a:r>
              <a:rPr lang="en-US" sz="3200" dirty="0" err="1"/>
              <a:t>estudiantes</a:t>
            </a:r>
            <a:r>
              <a:rPr lang="en-US" sz="3200" dirty="0"/>
              <a:t> </a:t>
            </a:r>
            <a:r>
              <a:rPr lang="en-US" sz="3200" dirty="0" err="1"/>
              <a:t>parecen</a:t>
            </a:r>
            <a:r>
              <a:rPr lang="en-US" sz="3200" dirty="0"/>
              <a:t> </a:t>
            </a:r>
            <a:r>
              <a:rPr lang="en-US" sz="3200" dirty="0" err="1"/>
              <a:t>terminar</a:t>
            </a:r>
            <a:r>
              <a:rPr lang="en-US" sz="3200" dirty="0"/>
              <a:t> </a:t>
            </a:r>
            <a:r>
              <a:rPr lang="en-US" sz="3200" dirty="0" err="1"/>
              <a:t>más</a:t>
            </a:r>
            <a:r>
              <a:rPr lang="en-US" sz="3200" dirty="0"/>
              <a:t> </a:t>
            </a:r>
            <a:r>
              <a:rPr lang="en-US" sz="3200" dirty="0" err="1"/>
              <a:t>rápido</a:t>
            </a:r>
            <a:r>
              <a:rPr lang="en-US" sz="3200" dirty="0"/>
              <a:t>, </a:t>
            </a:r>
            <a:r>
              <a:rPr lang="en-US" sz="3200" dirty="0" err="1"/>
              <a:t>toman</a:t>
            </a:r>
            <a:r>
              <a:rPr lang="en-US" sz="3200" dirty="0"/>
              <a:t> </a:t>
            </a:r>
            <a:r>
              <a:rPr lang="en-US" sz="3200" dirty="0" err="1"/>
              <a:t>descansos</a:t>
            </a:r>
            <a:r>
              <a:rPr lang="en-US" sz="3200" dirty="0"/>
              <a:t> para </a:t>
            </a:r>
            <a:r>
              <a:rPr lang="en-US" sz="3200" dirty="0" err="1"/>
              <a:t>ir</a:t>
            </a:r>
            <a:r>
              <a:rPr lang="en-US" sz="3200" dirty="0"/>
              <a:t> al </a:t>
            </a:r>
            <a:r>
              <a:rPr lang="en-US" sz="3200" dirty="0" err="1"/>
              <a:t>baño</a:t>
            </a:r>
            <a:r>
              <a:rPr lang="en-US" sz="3200" dirty="0"/>
              <a:t>, ó </a:t>
            </a:r>
            <a:r>
              <a:rPr lang="en-US" sz="3200" dirty="0" err="1"/>
              <a:t>piden</a:t>
            </a:r>
            <a:r>
              <a:rPr lang="en-US" sz="3200" dirty="0"/>
              <a:t> </a:t>
            </a:r>
            <a:r>
              <a:rPr lang="en-US" sz="3200" dirty="0" err="1"/>
              <a:t>ayuda</a:t>
            </a:r>
            <a:r>
              <a:rPr lang="en-US" sz="3200" dirty="0"/>
              <a:t> al maestro(a) </a:t>
            </a:r>
            <a:r>
              <a:rPr lang="en-US" sz="3200" dirty="0" err="1"/>
              <a:t>administrando</a:t>
            </a:r>
            <a:r>
              <a:rPr lang="en-US" sz="3200" dirty="0"/>
              <a:t> la </a:t>
            </a:r>
            <a:r>
              <a:rPr lang="en-US" sz="3200" dirty="0" err="1"/>
              <a:t>prueba</a:t>
            </a:r>
            <a:r>
              <a:rPr lang="en-US" sz="3200" dirty="0"/>
              <a:t>. 			</a:t>
            </a:r>
            <a:r>
              <a:rPr lang="en-US" sz="3000" i="1" dirty="0">
                <a:highlight>
                  <a:srgbClr val="FFFF00"/>
                </a:highlight>
              </a:rPr>
              <a:t>Los </a:t>
            </a:r>
            <a:r>
              <a:rPr lang="en-US" sz="3000" i="1" dirty="0" err="1">
                <a:highlight>
                  <a:srgbClr val="FFFF00"/>
                </a:highlight>
              </a:rPr>
              <a:t>estudiantes</a:t>
            </a:r>
            <a:r>
              <a:rPr lang="en-US" sz="3000" i="1" dirty="0">
                <a:highlight>
                  <a:srgbClr val="FFFF00"/>
                </a:highlight>
              </a:rPr>
              <a:t> que </a:t>
            </a:r>
            <a:r>
              <a:rPr lang="en-US" sz="3000" i="1" dirty="0" err="1">
                <a:highlight>
                  <a:srgbClr val="FFFF00"/>
                </a:highlight>
              </a:rPr>
              <a:t>usan</a:t>
            </a:r>
            <a:r>
              <a:rPr lang="en-US" sz="3000" i="1" dirty="0">
                <a:highlight>
                  <a:srgbClr val="FFFF00"/>
                </a:highlight>
              </a:rPr>
              <a:t> la </a:t>
            </a:r>
            <a:r>
              <a:rPr lang="en-US" sz="3000" i="1" dirty="0" err="1">
                <a:highlight>
                  <a:srgbClr val="FFFF00"/>
                </a:highlight>
              </a:rPr>
              <a:t>totalidad</a:t>
            </a:r>
            <a:r>
              <a:rPr lang="en-US" sz="3000" i="1" dirty="0">
                <a:highlight>
                  <a:srgbClr val="FFFF00"/>
                </a:highlight>
              </a:rPr>
              <a:t> del </a:t>
            </a:r>
            <a:r>
              <a:rPr lang="en-US" sz="3000" i="1" dirty="0" err="1">
                <a:highlight>
                  <a:srgbClr val="FFFF00"/>
                </a:highlight>
              </a:rPr>
              <a:t>tiempo</a:t>
            </a:r>
            <a:r>
              <a:rPr lang="en-US" sz="3000" i="1" dirty="0">
                <a:highlight>
                  <a:srgbClr val="FFFF00"/>
                </a:highlight>
              </a:rPr>
              <a:t> </a:t>
            </a:r>
            <a:r>
              <a:rPr lang="en-US" sz="3000" i="1" dirty="0" err="1">
                <a:highlight>
                  <a:srgbClr val="FFFF00"/>
                </a:highlight>
              </a:rPr>
              <a:t>en</a:t>
            </a:r>
            <a:r>
              <a:rPr lang="en-US" sz="3000" i="1" dirty="0">
                <a:highlight>
                  <a:srgbClr val="FFFF00"/>
                </a:highlight>
              </a:rPr>
              <a:t> </a:t>
            </a:r>
            <a:r>
              <a:rPr lang="en-US" sz="3000" i="1" dirty="0" err="1">
                <a:highlight>
                  <a:srgbClr val="FFFF00"/>
                </a:highlight>
              </a:rPr>
              <a:t>cada</a:t>
            </a:r>
            <a:r>
              <a:rPr lang="en-US" sz="3000" i="1" dirty="0">
                <a:highlight>
                  <a:srgbClr val="FFFF00"/>
                </a:highlight>
              </a:rPr>
              <a:t> </a:t>
            </a:r>
            <a:r>
              <a:rPr lang="en-US" sz="3000" i="1" dirty="0" err="1">
                <a:highlight>
                  <a:srgbClr val="FFFF00"/>
                </a:highlight>
              </a:rPr>
              <a:t>sección</a:t>
            </a:r>
            <a:r>
              <a:rPr lang="en-US" sz="3000" i="1" dirty="0">
                <a:highlight>
                  <a:srgbClr val="FFFF00"/>
                </a:highlight>
              </a:rPr>
              <a:t>, </a:t>
            </a:r>
            <a:r>
              <a:rPr lang="en-US" sz="3000" i="1" dirty="0" err="1">
                <a:highlight>
                  <a:srgbClr val="FFFF00"/>
                </a:highlight>
              </a:rPr>
              <a:t>generalmente</a:t>
            </a:r>
            <a:r>
              <a:rPr lang="en-US" sz="3000" i="1" dirty="0">
                <a:highlight>
                  <a:srgbClr val="FFFF00"/>
                </a:highlight>
              </a:rPr>
              <a:t> </a:t>
            </a:r>
            <a:r>
              <a:rPr lang="en-US" sz="3000" i="1" dirty="0" err="1">
                <a:highlight>
                  <a:srgbClr val="FFFF00"/>
                </a:highlight>
              </a:rPr>
              <a:t>obtienen</a:t>
            </a:r>
            <a:r>
              <a:rPr lang="en-US" sz="3000" i="1" dirty="0">
                <a:highlight>
                  <a:srgbClr val="FFFF00"/>
                </a:highlight>
              </a:rPr>
              <a:t> </a:t>
            </a:r>
            <a:r>
              <a:rPr lang="en-US" sz="3000" i="1" dirty="0" err="1">
                <a:highlight>
                  <a:srgbClr val="FFFF00"/>
                </a:highlight>
              </a:rPr>
              <a:t>mejores</a:t>
            </a:r>
            <a:r>
              <a:rPr lang="en-US" sz="3000" i="1" dirty="0">
                <a:highlight>
                  <a:srgbClr val="FFFF00"/>
                </a:highlight>
              </a:rPr>
              <a:t> </a:t>
            </a:r>
            <a:r>
              <a:rPr lang="en-US" sz="3000" i="1" dirty="0" err="1">
                <a:highlight>
                  <a:srgbClr val="FFFF00"/>
                </a:highlight>
              </a:rPr>
              <a:t>resultados</a:t>
            </a:r>
            <a:r>
              <a:rPr lang="en-US" sz="3000" i="1" dirty="0">
                <a:highlight>
                  <a:srgbClr val="FFFF00"/>
                </a:highlight>
              </a:rPr>
              <a:t> que </a:t>
            </a:r>
            <a:r>
              <a:rPr lang="en-US" sz="3000" i="1" dirty="0" err="1">
                <a:highlight>
                  <a:srgbClr val="FFFF00"/>
                </a:highlight>
              </a:rPr>
              <a:t>aquellos</a:t>
            </a:r>
            <a:r>
              <a:rPr lang="en-US" sz="3000" i="1" dirty="0">
                <a:highlight>
                  <a:srgbClr val="FFFF00"/>
                </a:highlight>
              </a:rPr>
              <a:t> que </a:t>
            </a:r>
            <a:r>
              <a:rPr lang="en-US" sz="3000" i="1" dirty="0" err="1">
                <a:highlight>
                  <a:srgbClr val="FFFF00"/>
                </a:highlight>
              </a:rPr>
              <a:t>terminan</a:t>
            </a:r>
            <a:r>
              <a:rPr lang="en-US" sz="3000" i="1" dirty="0">
                <a:highlight>
                  <a:srgbClr val="FFFF00"/>
                </a:highlight>
              </a:rPr>
              <a:t> </a:t>
            </a:r>
            <a:r>
              <a:rPr lang="en-US" sz="3000" i="1" dirty="0" err="1">
                <a:highlight>
                  <a:srgbClr val="FFFF00"/>
                </a:highlight>
              </a:rPr>
              <a:t>rápido</a:t>
            </a:r>
            <a:r>
              <a:rPr lang="en-US" sz="3000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402405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A43CC-3609-49DF-8247-55BFFC037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VE A TU RITMO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0975A-6420-402A-ADC4-44641011D7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/>
              <a:t>Si </a:t>
            </a:r>
            <a:r>
              <a:rPr lang="en-US" sz="3200" dirty="0" err="1"/>
              <a:t>te</a:t>
            </a:r>
            <a:r>
              <a:rPr lang="en-US" sz="3200" dirty="0"/>
              <a:t> </a:t>
            </a:r>
            <a:r>
              <a:rPr lang="en-US" sz="3200" dirty="0" err="1"/>
              <a:t>quedas</a:t>
            </a:r>
            <a:r>
              <a:rPr lang="en-US" sz="3200" dirty="0"/>
              <a:t> </a:t>
            </a:r>
            <a:r>
              <a:rPr lang="en-US" sz="3200" dirty="0" err="1"/>
              <a:t>atascado</a:t>
            </a:r>
            <a:r>
              <a:rPr lang="en-US" sz="3200" dirty="0"/>
              <a:t>(a) </a:t>
            </a:r>
            <a:r>
              <a:rPr lang="en-US" sz="3200" dirty="0" err="1"/>
              <a:t>en</a:t>
            </a:r>
            <a:r>
              <a:rPr lang="en-US" sz="3200" dirty="0"/>
              <a:t> una </a:t>
            </a:r>
            <a:r>
              <a:rPr lang="en-US" sz="3200" dirty="0" err="1"/>
              <a:t>pregunta</a:t>
            </a:r>
            <a:r>
              <a:rPr lang="en-US" sz="3200" dirty="0"/>
              <a:t>, ¡</a:t>
            </a:r>
            <a:r>
              <a:rPr lang="en-US" sz="3200" dirty="0" err="1"/>
              <a:t>sáltala</a:t>
            </a:r>
            <a:r>
              <a:rPr lang="en-US" sz="3200" dirty="0"/>
              <a:t> y </a:t>
            </a:r>
            <a:r>
              <a:rPr lang="en-US" sz="3200" dirty="0" err="1"/>
              <a:t>vuelve</a:t>
            </a:r>
            <a:r>
              <a:rPr lang="en-US" sz="3200" dirty="0"/>
              <a:t>! </a:t>
            </a:r>
          </a:p>
          <a:p>
            <a:r>
              <a:rPr lang="en-US" sz="3200" dirty="0" err="1"/>
              <a:t>Cuando</a:t>
            </a:r>
            <a:r>
              <a:rPr lang="en-US" sz="3200" dirty="0"/>
              <a:t> </a:t>
            </a:r>
            <a:r>
              <a:rPr lang="en-US" sz="3200" dirty="0" err="1"/>
              <a:t>hayas</a:t>
            </a:r>
            <a:r>
              <a:rPr lang="en-US" sz="3200" dirty="0"/>
              <a:t> </a:t>
            </a:r>
            <a:r>
              <a:rPr lang="en-US" sz="3200" dirty="0" err="1"/>
              <a:t>terminado</a:t>
            </a:r>
            <a:r>
              <a:rPr lang="en-US" sz="3200" dirty="0"/>
              <a:t> las </a:t>
            </a:r>
            <a:r>
              <a:rPr lang="en-US" sz="3200" dirty="0" err="1"/>
              <a:t>otras</a:t>
            </a:r>
            <a:r>
              <a:rPr lang="en-US" sz="3200" dirty="0"/>
              <a:t> </a:t>
            </a:r>
            <a:r>
              <a:rPr lang="en-US" sz="3200" dirty="0" err="1"/>
              <a:t>preguntas</a:t>
            </a:r>
            <a:r>
              <a:rPr lang="en-US" sz="3200" dirty="0"/>
              <a:t>, VUELVE A VERLAS SI </a:t>
            </a:r>
            <a:r>
              <a:rPr lang="en-US" sz="3200" dirty="0" err="1"/>
              <a:t>AúN</a:t>
            </a:r>
            <a:r>
              <a:rPr lang="en-US" sz="3200" dirty="0"/>
              <a:t> TIENES TIEMPO.</a:t>
            </a:r>
          </a:p>
        </p:txBody>
      </p:sp>
    </p:spTree>
    <p:extLst>
      <p:ext uri="{BB962C8B-B14F-4D97-AF65-F5344CB8AC3E}">
        <p14:creationId xmlns:p14="http://schemas.microsoft.com/office/powerpoint/2010/main" val="5682638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4C6E1-3158-4522-BB0B-15829EBF5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155525"/>
            <a:ext cx="8520600" cy="812275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MARCA LAS PREGUNTAS Y VUELVE EN LUGAR DE CAMBIAR RESPUESTAS VARIAS VECES 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B449C2-B75D-4379-BD66-656A58FDE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4700" y="1952575"/>
            <a:ext cx="8520600" cy="3035400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Las </a:t>
            </a:r>
            <a:r>
              <a:rPr lang="en-US" sz="4000" dirty="0" err="1"/>
              <a:t>pruebas</a:t>
            </a:r>
            <a:r>
              <a:rPr lang="en-US" sz="4000" dirty="0"/>
              <a:t> que </a:t>
            </a:r>
            <a:r>
              <a:rPr lang="en-US" sz="4000" dirty="0" err="1"/>
              <a:t>tienen</a:t>
            </a:r>
            <a:r>
              <a:rPr lang="en-US" sz="4000" dirty="0"/>
              <a:t> </a:t>
            </a:r>
            <a:r>
              <a:rPr lang="en-US" sz="4000" dirty="0" err="1"/>
              <a:t>muchos</a:t>
            </a:r>
            <a:r>
              <a:rPr lang="en-US" sz="4000" dirty="0"/>
              <a:t> </a:t>
            </a:r>
            <a:r>
              <a:rPr lang="en-US" sz="4000" dirty="0" err="1"/>
              <a:t>cambios</a:t>
            </a:r>
            <a:r>
              <a:rPr lang="en-US" sz="4000" dirty="0"/>
              <a:t> (</a:t>
            </a:r>
            <a:r>
              <a:rPr lang="en-US" sz="4000" dirty="0" err="1"/>
              <a:t>especialmente</a:t>
            </a:r>
            <a:r>
              <a:rPr lang="en-US" sz="4000" dirty="0"/>
              <a:t> las de </a:t>
            </a:r>
            <a:r>
              <a:rPr lang="en-US" sz="4000" dirty="0" err="1"/>
              <a:t>incorrecto</a:t>
            </a:r>
            <a:r>
              <a:rPr lang="en-US" sz="4000" dirty="0"/>
              <a:t> a </a:t>
            </a:r>
            <a:r>
              <a:rPr lang="en-US" sz="4000" dirty="0" err="1"/>
              <a:t>correcto</a:t>
            </a:r>
            <a:r>
              <a:rPr lang="en-US" sz="4000" dirty="0"/>
              <a:t>) son </a:t>
            </a:r>
            <a:r>
              <a:rPr lang="en-US" sz="4000" dirty="0" err="1"/>
              <a:t>marcadas</a:t>
            </a:r>
            <a:r>
              <a:rPr lang="en-US" sz="4000" dirty="0"/>
              <a:t> con </a:t>
            </a:r>
            <a:r>
              <a:rPr lang="en-US" sz="4000" dirty="0" err="1"/>
              <a:t>bandera</a:t>
            </a:r>
            <a:r>
              <a:rPr lang="en-US" sz="4000" dirty="0"/>
              <a:t> </a:t>
            </a:r>
            <a:r>
              <a:rPr lang="en-US" sz="4000" dirty="0" err="1"/>
              <a:t>roja</a:t>
            </a:r>
            <a:r>
              <a:rPr lang="en-US" sz="4000" dirty="0"/>
              <a:t> por el </a:t>
            </a:r>
            <a:r>
              <a:rPr lang="en-US" sz="4000" dirty="0" err="1"/>
              <a:t>estado</a:t>
            </a:r>
            <a:r>
              <a:rPr lang="en-US" sz="4000" dirty="0"/>
              <a:t> para </a:t>
            </a:r>
            <a:r>
              <a:rPr lang="en-US" sz="4000" dirty="0" err="1"/>
              <a:t>su</a:t>
            </a:r>
            <a:r>
              <a:rPr lang="en-US" sz="4000" dirty="0"/>
              <a:t> </a:t>
            </a:r>
            <a:r>
              <a:rPr lang="en-US" sz="4000" dirty="0" err="1"/>
              <a:t>revisión</a:t>
            </a:r>
            <a:r>
              <a:rPr lang="en-US" sz="40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9992734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29856-3AEA-4991-BDBE-EA66770A6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REDUCE TUS OPCIONES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248BF-D24F-48FC-B2EC-A0EE640723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Tacha</a:t>
            </a:r>
            <a:r>
              <a:rPr lang="en-US" sz="3200" dirty="0"/>
              <a:t> las </a:t>
            </a:r>
            <a:r>
              <a:rPr lang="en-US" sz="3200" dirty="0" err="1"/>
              <a:t>opciones</a:t>
            </a:r>
            <a:r>
              <a:rPr lang="en-US" sz="3200" dirty="0"/>
              <a:t> </a:t>
            </a:r>
            <a:r>
              <a:rPr lang="en-US" sz="3200" dirty="0" err="1"/>
              <a:t>incorrectas</a:t>
            </a:r>
            <a:r>
              <a:rPr lang="en-US" sz="3200" dirty="0"/>
              <a:t> que son </a:t>
            </a:r>
            <a:r>
              <a:rPr lang="en-US" sz="3200" dirty="0" err="1"/>
              <a:t>obvias</a:t>
            </a:r>
            <a:r>
              <a:rPr lang="en-US" sz="3200" dirty="0"/>
              <a:t> y concentrate </a:t>
            </a:r>
            <a:r>
              <a:rPr lang="en-US" sz="3200" dirty="0" err="1"/>
              <a:t>sólo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 las </a:t>
            </a:r>
            <a:r>
              <a:rPr lang="en-US" sz="3200" dirty="0" err="1"/>
              <a:t>respuestas</a:t>
            </a:r>
            <a:r>
              <a:rPr lang="en-US" sz="3200" dirty="0"/>
              <a:t> que </a:t>
            </a:r>
            <a:r>
              <a:rPr lang="en-US" sz="3200" dirty="0" err="1"/>
              <a:t>parecen</a:t>
            </a:r>
            <a:r>
              <a:rPr lang="en-US" sz="3200" dirty="0"/>
              <a:t> </a:t>
            </a:r>
            <a:r>
              <a:rPr lang="en-US" sz="3200" dirty="0" err="1"/>
              <a:t>correctas</a:t>
            </a:r>
            <a:r>
              <a:rPr lang="en-US" sz="3200" dirty="0"/>
              <a:t>. </a:t>
            </a:r>
          </a:p>
          <a:p>
            <a:r>
              <a:rPr lang="en-US" sz="3200" dirty="0" err="1"/>
              <a:t>Usualmente</a:t>
            </a:r>
            <a:r>
              <a:rPr lang="en-US" sz="3200" dirty="0"/>
              <a:t> </a:t>
            </a:r>
            <a:r>
              <a:rPr lang="en-US" sz="3200" dirty="0" err="1"/>
              <a:t>habrán</a:t>
            </a:r>
            <a:r>
              <a:rPr lang="en-US" sz="3200" dirty="0"/>
              <a:t> 1-2 </a:t>
            </a:r>
            <a:r>
              <a:rPr lang="en-US" sz="3200" dirty="0" err="1"/>
              <a:t>respuestas</a:t>
            </a:r>
            <a:r>
              <a:rPr lang="en-US" sz="3200" dirty="0"/>
              <a:t> </a:t>
            </a:r>
            <a:r>
              <a:rPr lang="en-US" sz="3200" dirty="0" err="1"/>
              <a:t>obviamente</a:t>
            </a:r>
            <a:r>
              <a:rPr lang="en-US" sz="3200" dirty="0"/>
              <a:t> </a:t>
            </a:r>
            <a:r>
              <a:rPr lang="en-US" sz="3200" dirty="0" err="1"/>
              <a:t>incorrectas</a:t>
            </a:r>
            <a:r>
              <a:rPr lang="en-US" sz="3200" dirty="0"/>
              <a:t> y solo 1 que </a:t>
            </a:r>
            <a:r>
              <a:rPr lang="en-US" sz="3200" dirty="0" err="1"/>
              <a:t>está</a:t>
            </a:r>
            <a:r>
              <a:rPr lang="en-US" sz="3200" dirty="0"/>
              <a:t> </a:t>
            </a:r>
            <a:r>
              <a:rPr lang="en-US" sz="3200" dirty="0" err="1"/>
              <a:t>cerca</a:t>
            </a:r>
            <a:r>
              <a:rPr lang="en-US" sz="3200" dirty="0"/>
              <a:t> de ser </a:t>
            </a:r>
            <a:r>
              <a:rPr lang="en-US" sz="3200" dirty="0" err="1"/>
              <a:t>correcta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50923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52C54-23A8-4E9B-9268-A50A0A2A2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USA EL PAPEL BORRADOR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C915B1-1DB3-4CB0-B101-9AEBEB7CBC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Utiliza</a:t>
            </a:r>
            <a:r>
              <a:rPr lang="en-US" sz="3600" dirty="0"/>
              <a:t> el </a:t>
            </a:r>
            <a:r>
              <a:rPr lang="en-US" sz="3600" dirty="0" err="1"/>
              <a:t>papel</a:t>
            </a:r>
            <a:r>
              <a:rPr lang="en-US" sz="3600" dirty="0"/>
              <a:t> </a:t>
            </a:r>
            <a:r>
              <a:rPr lang="en-US" sz="3600" dirty="0" err="1"/>
              <a:t>borrador</a:t>
            </a:r>
            <a:r>
              <a:rPr lang="en-US" sz="3600" dirty="0"/>
              <a:t> para resolver </a:t>
            </a:r>
            <a:r>
              <a:rPr lang="en-US" sz="3600" dirty="0" err="1"/>
              <a:t>problemas</a:t>
            </a:r>
            <a:r>
              <a:rPr lang="en-US" sz="3600" dirty="0"/>
              <a:t> de </a:t>
            </a:r>
            <a:r>
              <a:rPr lang="en-US" sz="3600" dirty="0" err="1"/>
              <a:t>matemáticas</a:t>
            </a:r>
            <a:r>
              <a:rPr lang="en-US" sz="3600" dirty="0"/>
              <a:t>.</a:t>
            </a:r>
          </a:p>
          <a:p>
            <a:r>
              <a:rPr lang="en-US" sz="3600" dirty="0"/>
              <a:t>Haz un breve </a:t>
            </a:r>
            <a:r>
              <a:rPr lang="en-US" sz="3600" dirty="0" err="1"/>
              <a:t>esquema</a:t>
            </a:r>
            <a:r>
              <a:rPr lang="en-US" sz="3600" dirty="0"/>
              <a:t> </a:t>
            </a:r>
            <a:r>
              <a:rPr lang="en-US" sz="3600" dirty="0" err="1"/>
              <a:t>sobre</a:t>
            </a:r>
            <a:r>
              <a:rPr lang="en-US" sz="3600" dirty="0"/>
              <a:t> las </a:t>
            </a:r>
            <a:r>
              <a:rPr lang="en-US" sz="3600" dirty="0" err="1"/>
              <a:t>tareas</a:t>
            </a:r>
            <a:r>
              <a:rPr lang="en-US" sz="3600" dirty="0"/>
              <a:t> de </a:t>
            </a:r>
            <a:r>
              <a:rPr lang="en-US" sz="3600" dirty="0" err="1"/>
              <a:t>escritura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50775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BB677-C16E-45AD-B7F1-20F44C0D2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/>
              <a:t>7</a:t>
            </a:r>
            <a:r>
              <a:rPr lang="en-US" sz="4000" b="1" baseline="30000" dirty="0"/>
              <a:t>mo</a:t>
            </a:r>
            <a:r>
              <a:rPr lang="en-US" sz="4000" b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</a:t>
            </a:r>
            <a:r>
              <a:rPr lang="en-US" sz="4000" b="1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Días</a:t>
            </a:r>
            <a:r>
              <a:rPr lang="en-US" sz="4000" b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de </a:t>
            </a:r>
            <a:r>
              <a:rPr lang="en-US" sz="4000" b="1" dirty="0" err="1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Pruebas</a:t>
            </a:r>
            <a:r>
              <a:rPr lang="en-US" sz="4000" b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LEAP</a:t>
            </a:r>
            <a:endParaRPr lang="en-US" sz="40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6D7176-49AA-4AA4-B81D-61122F00BF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" sz="4000" b="1" dirty="0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15-17 </a:t>
            </a:r>
            <a:r>
              <a:rPr lang="en-US" sz="4000" b="1" dirty="0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de </a:t>
            </a:r>
            <a:r>
              <a:rPr lang="en-US" sz="4000" b="1" dirty="0" err="1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abril</a:t>
            </a:r>
            <a:r>
              <a:rPr lang="en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s-E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Pruebas de ELA y Matemáticas secciones 1-3.</a:t>
            </a:r>
          </a:p>
          <a:p>
            <a:pPr marL="114300" indent="0">
              <a:buNone/>
            </a:pPr>
            <a:endParaRPr lang="es-ES" sz="4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n" sz="4000" b="1" dirty="0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26 </a:t>
            </a:r>
            <a:r>
              <a:rPr lang="en-US" sz="4000" b="1" dirty="0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y</a:t>
            </a:r>
            <a:r>
              <a:rPr lang="en" sz="4000" b="1" dirty="0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 29 </a:t>
            </a:r>
            <a:r>
              <a:rPr lang="en-US" sz="4000" b="1" dirty="0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de </a:t>
            </a:r>
            <a:r>
              <a:rPr lang="en-US" sz="4000" b="1" dirty="0" err="1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abril</a:t>
            </a:r>
            <a:r>
              <a:rPr lang="en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4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Pruebas</a:t>
            </a: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4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Ciencias</a:t>
            </a: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4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Estudios</a:t>
            </a: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Sociales</a:t>
            </a:r>
            <a:endParaRPr lang="en-US" sz="4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613542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CA625-AF5C-4D18-80B8-C2B377D4A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000" y="127000"/>
            <a:ext cx="8520600" cy="4660900"/>
          </a:xfrm>
        </p:spPr>
        <p:txBody>
          <a:bodyPr>
            <a:noAutofit/>
          </a:bodyPr>
          <a:lstStyle/>
          <a:p>
            <a:pPr algn="ctr"/>
            <a:r>
              <a:rPr lang="en-US" sz="3800" b="1" dirty="0"/>
              <a:t>Las </a:t>
            </a:r>
            <a:r>
              <a:rPr lang="en-US" sz="3800" b="1" dirty="0" err="1"/>
              <a:t>pruebas</a:t>
            </a:r>
            <a:r>
              <a:rPr lang="en-US" sz="3800" b="1" dirty="0"/>
              <a:t> LEAP son </a:t>
            </a:r>
            <a:r>
              <a:rPr lang="en-US" sz="3800" b="1" dirty="0" err="1"/>
              <a:t>pruebas</a:t>
            </a:r>
            <a:r>
              <a:rPr lang="en-US" sz="3800" b="1" dirty="0"/>
              <a:t> </a:t>
            </a:r>
            <a:r>
              <a:rPr lang="en-US" sz="3800" b="1" dirty="0" err="1"/>
              <a:t>exigentes</a:t>
            </a:r>
            <a:r>
              <a:rPr lang="en-US" sz="3800" b="1" dirty="0"/>
              <a:t> que </a:t>
            </a:r>
            <a:r>
              <a:rPr lang="en-US" sz="3800" b="1" dirty="0" err="1"/>
              <a:t>requieren</a:t>
            </a:r>
            <a:r>
              <a:rPr lang="en-US" sz="3800" b="1" dirty="0"/>
              <a:t> un </a:t>
            </a:r>
            <a:r>
              <a:rPr lang="en-US" sz="3800" b="1" dirty="0" err="1"/>
              <a:t>actitud</a:t>
            </a:r>
            <a:r>
              <a:rPr lang="en-US" sz="3800" b="1" dirty="0"/>
              <a:t>  y </a:t>
            </a:r>
            <a:r>
              <a:rPr lang="en-US" sz="3800" b="1" dirty="0" err="1"/>
              <a:t>ética</a:t>
            </a:r>
            <a:r>
              <a:rPr lang="en-US" sz="3800" b="1" dirty="0"/>
              <a:t> de </a:t>
            </a:r>
            <a:r>
              <a:rPr lang="en-US" sz="3800" b="1" dirty="0" err="1"/>
              <a:t>trabajo</a:t>
            </a:r>
            <a:r>
              <a:rPr lang="en-US" sz="3800" b="1" dirty="0"/>
              <a:t> </a:t>
            </a:r>
            <a:r>
              <a:rPr lang="en-US" sz="3800" b="1" dirty="0" err="1"/>
              <a:t>adecuada</a:t>
            </a:r>
            <a:r>
              <a:rPr lang="en-US" sz="3800" b="1" dirty="0"/>
              <a:t> para </a:t>
            </a:r>
            <a:r>
              <a:rPr lang="en-US" sz="3800" b="1" dirty="0" err="1"/>
              <a:t>salir</a:t>
            </a:r>
            <a:r>
              <a:rPr lang="en-US" sz="3800" b="1" dirty="0"/>
              <a:t> bien.</a:t>
            </a:r>
            <a:br>
              <a:rPr lang="en-US" sz="3800" dirty="0"/>
            </a:br>
            <a:r>
              <a:rPr lang="en-US" sz="3800" dirty="0"/>
              <a:t>¡</a:t>
            </a:r>
            <a:r>
              <a:rPr lang="en-US" sz="3800" b="1" dirty="0"/>
              <a:t>Los </a:t>
            </a:r>
            <a:r>
              <a:rPr lang="en-US" sz="3800" b="1" dirty="0" err="1"/>
              <a:t>estudiantes</a:t>
            </a:r>
            <a:r>
              <a:rPr lang="en-US" sz="3800" b="1" dirty="0"/>
              <a:t> de WAJH </a:t>
            </a:r>
            <a:r>
              <a:rPr lang="en-US" sz="3800" b="1" dirty="0" err="1"/>
              <a:t>tienen</a:t>
            </a:r>
            <a:r>
              <a:rPr lang="en-US" sz="3800" b="1" dirty="0"/>
              <a:t> la </a:t>
            </a:r>
            <a:r>
              <a:rPr lang="en-US" sz="3800" b="1" dirty="0" err="1"/>
              <a:t>capacidad</a:t>
            </a:r>
            <a:r>
              <a:rPr lang="en-US" sz="3800" b="1" dirty="0"/>
              <a:t> de </a:t>
            </a:r>
            <a:r>
              <a:rPr lang="en-US" sz="3800" b="1" dirty="0" err="1"/>
              <a:t>sobresalir</a:t>
            </a:r>
            <a:r>
              <a:rPr lang="en-US" sz="3800" b="1" dirty="0"/>
              <a:t> </a:t>
            </a:r>
            <a:r>
              <a:rPr lang="en-US" sz="3800" b="1" dirty="0" err="1"/>
              <a:t>en</a:t>
            </a:r>
            <a:r>
              <a:rPr lang="en-US" sz="3800" b="1" dirty="0"/>
              <a:t> LEAP! </a:t>
            </a:r>
            <a:br>
              <a:rPr lang="en-US" sz="3800" b="1" dirty="0"/>
            </a:br>
            <a:br>
              <a:rPr lang="en-US" sz="3800" b="1" dirty="0"/>
            </a:br>
            <a:r>
              <a:rPr lang="en-US" sz="3800" b="1" dirty="0"/>
              <a:t>Por favor </a:t>
            </a:r>
            <a:r>
              <a:rPr lang="en-US" sz="3800" b="1" dirty="0" err="1"/>
              <a:t>ayudenos</a:t>
            </a:r>
            <a:r>
              <a:rPr lang="en-US" sz="3800" b="1" dirty="0"/>
              <a:t> a </a:t>
            </a:r>
            <a:r>
              <a:rPr lang="en-US" sz="3800" b="1" dirty="0" err="1"/>
              <a:t>animar</a:t>
            </a:r>
            <a:r>
              <a:rPr lang="en-US" sz="3800" b="1" dirty="0"/>
              <a:t> a </a:t>
            </a:r>
            <a:r>
              <a:rPr lang="en-US" sz="3800" b="1" dirty="0" err="1"/>
              <a:t>su</a:t>
            </a:r>
            <a:r>
              <a:rPr lang="en-US" sz="3800" b="1" dirty="0"/>
              <a:t> </a:t>
            </a:r>
            <a:r>
              <a:rPr lang="en-US" sz="3800" b="1" dirty="0" err="1"/>
              <a:t>estudiante</a:t>
            </a:r>
            <a:r>
              <a:rPr lang="en-US" sz="3800" b="1" dirty="0"/>
              <a:t> a </a:t>
            </a:r>
            <a:r>
              <a:rPr lang="en-US" sz="3800" b="1" dirty="0" err="1"/>
              <a:t>dar</a:t>
            </a:r>
            <a:r>
              <a:rPr lang="en-US" sz="3800" b="1" dirty="0"/>
              <a:t> lo </a:t>
            </a:r>
            <a:r>
              <a:rPr lang="en-US" sz="3800" b="1" dirty="0" err="1"/>
              <a:t>mejor</a:t>
            </a:r>
            <a:r>
              <a:rPr lang="en-US" sz="38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2272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EBBC3-FCD8-4BF9-BA69-27BD884C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/>
              <a:t>8</a:t>
            </a:r>
            <a:r>
              <a:rPr lang="en-US" sz="4000" b="1" baseline="30000" dirty="0"/>
              <a:t>vo</a:t>
            </a:r>
            <a:r>
              <a:rPr lang="en-US" sz="4000" b="1" dirty="0"/>
              <a:t> Grado </a:t>
            </a:r>
            <a:r>
              <a:rPr lang="en-US" sz="4000" b="1" dirty="0" err="1"/>
              <a:t>Días</a:t>
            </a:r>
            <a:r>
              <a:rPr lang="en-US" sz="4000" b="1" dirty="0"/>
              <a:t> de </a:t>
            </a:r>
            <a:r>
              <a:rPr lang="en-US" sz="4000" b="1" dirty="0" err="1"/>
              <a:t>Pruebas</a:t>
            </a:r>
            <a:r>
              <a:rPr lang="en-US" sz="4000" b="1" dirty="0"/>
              <a:t> LEAP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906F11-07AB-46B4-A63D-95720A8C27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" sz="4000" b="1" dirty="0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23-25 </a:t>
            </a:r>
            <a:r>
              <a:rPr lang="en-US" sz="4000" b="1" dirty="0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de </a:t>
            </a:r>
            <a:r>
              <a:rPr lang="en-US" sz="4000" b="1" dirty="0" err="1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abril</a:t>
            </a:r>
            <a:r>
              <a:rPr lang="en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s-E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Pruebas de ELA y Matemáticas secciones 1-3. </a:t>
            </a:r>
          </a:p>
          <a:p>
            <a:pPr marL="114300" indent="0">
              <a:buNone/>
            </a:pPr>
            <a:endParaRPr lang="en" sz="4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en" sz="4000" b="1" dirty="0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2-3 </a:t>
            </a:r>
            <a:r>
              <a:rPr lang="en-US" sz="4000" b="1" dirty="0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de mayo</a:t>
            </a:r>
            <a:r>
              <a:rPr lang="en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8</a:t>
            </a:r>
            <a:r>
              <a:rPr lang="en" sz="40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Pruebas</a:t>
            </a: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4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Ciencias</a:t>
            </a: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4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Estudios</a:t>
            </a: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08971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03F67-C5B0-467F-91D0-90A907FC7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err="1"/>
              <a:t>Días</a:t>
            </a:r>
            <a:r>
              <a:rPr lang="en-US" sz="4000" b="1" dirty="0"/>
              <a:t> de </a:t>
            </a:r>
            <a:r>
              <a:rPr lang="en-US" sz="4000" b="1" dirty="0" err="1"/>
              <a:t>Pruebas</a:t>
            </a:r>
            <a:r>
              <a:rPr lang="en-US" sz="4000" b="1" dirty="0"/>
              <a:t> de Algebra 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6BD8EF-8801-49FF-B063-5BDC29EBB4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282075"/>
            <a:ext cx="8520600" cy="34164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highlight>
                  <a:srgbClr val="FFFF00"/>
                </a:highlight>
              </a:rPr>
              <a:t>7-9 de mayo</a:t>
            </a:r>
            <a:r>
              <a:rPr lang="en-US" sz="4000" dirty="0">
                <a:solidFill>
                  <a:schemeClr val="tx1"/>
                </a:solidFill>
              </a:rPr>
              <a:t>: </a:t>
            </a:r>
            <a:r>
              <a:rPr lang="en-US" sz="4000" dirty="0" err="1">
                <a:solidFill>
                  <a:schemeClr val="tx1"/>
                </a:solidFill>
              </a:rPr>
              <a:t>Secciones</a:t>
            </a:r>
            <a:r>
              <a:rPr lang="en-US" sz="4000" dirty="0">
                <a:solidFill>
                  <a:schemeClr val="tx1"/>
                </a:solidFill>
              </a:rPr>
              <a:t> 1-3 de Algebra</a:t>
            </a:r>
          </a:p>
        </p:txBody>
      </p:sp>
    </p:spTree>
    <p:extLst>
      <p:ext uri="{BB962C8B-B14F-4D97-AF65-F5344CB8AC3E}">
        <p14:creationId xmlns:p14="http://schemas.microsoft.com/office/powerpoint/2010/main" val="3750777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2E114-6C2E-4CF0-B62A-D439A330B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1430986"/>
            <a:ext cx="8520600" cy="154280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QUÉ ESPERAR DE </a:t>
            </a:r>
            <a:br>
              <a:rPr lang="en-US" sz="4000" b="1" dirty="0"/>
            </a:br>
            <a:r>
              <a:rPr lang="en-US" sz="4000" b="1" dirty="0"/>
              <a:t>CADA MATERIA</a:t>
            </a:r>
          </a:p>
        </p:txBody>
      </p:sp>
    </p:spTree>
    <p:extLst>
      <p:ext uri="{BB962C8B-B14F-4D97-AF65-F5344CB8AC3E}">
        <p14:creationId xmlns:p14="http://schemas.microsoft.com/office/powerpoint/2010/main" val="1339903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C77AF-2C91-4513-93C8-5C3EA2CF9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/>
              <a:t>PRUEBA DÍA 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EB21C6-3B7A-48CE-9EE7-4AAF70BA0B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ELA </a:t>
            </a:r>
            <a:r>
              <a:rPr lang="en-US" sz="4400" dirty="0" err="1"/>
              <a:t>Sección</a:t>
            </a:r>
            <a:r>
              <a:rPr lang="en-US" sz="4400" dirty="0"/>
              <a:t> 1: 90 </a:t>
            </a:r>
            <a:r>
              <a:rPr lang="en-US" sz="4400" dirty="0" err="1"/>
              <a:t>minutos</a:t>
            </a:r>
            <a:endParaRPr lang="en-US" sz="4400" dirty="0"/>
          </a:p>
          <a:p>
            <a:endParaRPr lang="en-US" sz="4400" dirty="0"/>
          </a:p>
          <a:p>
            <a:r>
              <a:rPr lang="en-US" sz="4400" dirty="0" err="1"/>
              <a:t>Matemáticas</a:t>
            </a:r>
            <a:r>
              <a:rPr lang="en-US" sz="4400" dirty="0"/>
              <a:t> </a:t>
            </a:r>
            <a:r>
              <a:rPr lang="en-US" sz="4400" dirty="0" err="1"/>
              <a:t>Sección</a:t>
            </a:r>
            <a:r>
              <a:rPr lang="en-US" sz="4400" dirty="0"/>
              <a:t> 1: 60 </a:t>
            </a:r>
            <a:r>
              <a:rPr lang="en-US" sz="4400" dirty="0" err="1"/>
              <a:t>minutos</a:t>
            </a:r>
            <a:r>
              <a:rPr lang="en-US" sz="4400" dirty="0"/>
              <a:t> (sin </a:t>
            </a:r>
            <a:r>
              <a:rPr lang="en-US" sz="4400" dirty="0" err="1"/>
              <a:t>calculadora</a:t>
            </a:r>
            <a:r>
              <a:rPr lang="en-US" sz="4400" dirty="0"/>
              <a:t>)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20221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6A33C-DD49-4E0C-9356-A41D5AC18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/>
              <a:t>PRUEBA DÍA 2</a:t>
            </a:r>
            <a:endParaRPr lang="en-US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1C2641-DD1E-4C21-9D95-9D09CD01FA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/>
              <a:t>ELA </a:t>
            </a:r>
            <a:r>
              <a:rPr lang="en-US" sz="4400" dirty="0" err="1"/>
              <a:t>Sección</a:t>
            </a:r>
            <a:r>
              <a:rPr lang="en-US" sz="4400" dirty="0"/>
              <a:t> 2: 90 minutes</a:t>
            </a:r>
          </a:p>
          <a:p>
            <a:pPr marL="114300" indent="0">
              <a:buNone/>
            </a:pPr>
            <a:r>
              <a:rPr lang="en-US" sz="4400" dirty="0"/>
              <a:t> </a:t>
            </a:r>
          </a:p>
          <a:p>
            <a:r>
              <a:rPr lang="en-US" sz="4400" dirty="0" err="1"/>
              <a:t>Matemáticas</a:t>
            </a:r>
            <a:r>
              <a:rPr lang="en-US" sz="4400" dirty="0"/>
              <a:t> </a:t>
            </a:r>
            <a:r>
              <a:rPr lang="en-US" sz="4400" dirty="0" err="1"/>
              <a:t>Sección</a:t>
            </a:r>
            <a:r>
              <a:rPr lang="en-US" sz="4400" dirty="0"/>
              <a:t> 2: 90 minutes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8099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F7D412D2EF6A42AFB2F881A6B30BF2" ma:contentTypeVersion="38" ma:contentTypeDescription="Create a new document." ma:contentTypeScope="" ma:versionID="9abac83438f3a3ab69e20dcaa708a90f">
  <xsd:schema xmlns:xsd="http://www.w3.org/2001/XMLSchema" xmlns:xs="http://www.w3.org/2001/XMLSchema" xmlns:p="http://schemas.microsoft.com/office/2006/metadata/properties" xmlns:ns3="30965411-4838-4e81-ac33-4267d677c591" xmlns:ns4="b482a0f2-b73c-4611-9b87-097527085883" targetNamespace="http://schemas.microsoft.com/office/2006/metadata/properties" ma:root="true" ma:fieldsID="a23a28efc16764a7c5c1e63383e293e9" ns3:_="" ns4:_="">
    <xsd:import namespace="30965411-4838-4e81-ac33-4267d677c591"/>
    <xsd:import namespace="b482a0f2-b73c-4611-9b87-0975270858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SearchProperties" minOccurs="0"/>
                <xsd:element ref="ns3:MediaServiceObjectDetectorVersions" minOccurs="0"/>
                <xsd:element ref="ns3:MediaLengthInSeconds" minOccurs="0"/>
                <xsd:element ref="ns3:_activity" minOccurs="0"/>
                <xsd:element ref="ns3:MediaServiceSystemTag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65411-4838-4e81-ac33-4267d677c5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CultureName" ma:index="12" nillable="true" ma:displayName="Culture Name" ma:internalName="CultureName">
      <xsd:simpleType>
        <xsd:restriction base="dms:Text"/>
      </xsd:simpleType>
    </xsd:element>
    <xsd:element name="AppVersion" ma:index="13" nillable="true" ma:displayName="App Version" ma:internalName="AppVersion">
      <xsd:simpleType>
        <xsd:restriction base="dms:Text"/>
      </xsd:simpleType>
    </xsd:element>
    <xsd:element name="TeamsChannelId" ma:index="14" nillable="true" ma:displayName="Teams Channel Id" ma:internalName="TeamsChannelId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6" nillable="true" ma:displayName="Math Settings" ma:internalName="Math_Settings">
      <xsd:simpleType>
        <xsd:restriction base="dms:Text"/>
      </xsd:simpleType>
    </xsd:element>
    <xsd:element name="DefaultSectionNames" ma:index="17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8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9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0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1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2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3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4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5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6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8" nillable="true" ma:displayName="Is Collaboration Space Locked" ma:internalName="Is_Collaboration_Space_Locked">
      <xsd:simpleType>
        <xsd:restriction base="dms:Boolean"/>
      </xsd:simpleType>
    </xsd:element>
    <xsd:element name="IsNotebookLocked" ma:index="29" nillable="true" ma:displayName="Is Notebook Locked" ma:internalName="IsNotebookLocked">
      <xsd:simpleType>
        <xsd:restriction base="dms:Boolean"/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35" nillable="true" ma:displayName="Tags" ma:internalName="MediaServiceAutoTags" ma:readOnly="true">
      <xsd:simpleType>
        <xsd:restriction base="dms:Text"/>
      </xsd:simpleType>
    </xsd:element>
    <xsd:element name="MediaServiceOCR" ma:index="3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39" nillable="true" ma:displayName="MediaServiceDateTaken" ma:hidden="true" ma:internalName="MediaServiceDateTaken" ma:readOnly="true">
      <xsd:simpleType>
        <xsd:restriction base="dms:Text"/>
      </xsd:simpleType>
    </xsd:element>
    <xsd:element name="MediaServiceSearchProperties" ma:index="4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4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42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43" nillable="true" ma:displayName="_activity" ma:hidden="true" ma:internalName="_activity">
      <xsd:simpleType>
        <xsd:restriction base="dms:Note"/>
      </xsd:simpleType>
    </xsd:element>
    <xsd:element name="MediaServiceSystemTags" ma:index="4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Location" ma:index="4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82a0f2-b73c-4611-9b87-097527085883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Type xmlns="30965411-4838-4e81-ac33-4267d677c591" xsi:nil="true"/>
    <AppVersion xmlns="30965411-4838-4e81-ac33-4267d677c591" xsi:nil="true"/>
    <TeamsChannelId xmlns="30965411-4838-4e81-ac33-4267d677c591" xsi:nil="true"/>
    <Templates xmlns="30965411-4838-4e81-ac33-4267d677c591" xsi:nil="true"/>
    <NotebookType xmlns="30965411-4838-4e81-ac33-4267d677c591" xsi:nil="true"/>
    <Teachers xmlns="30965411-4838-4e81-ac33-4267d677c591">
      <UserInfo>
        <DisplayName/>
        <AccountId xsi:nil="true"/>
        <AccountType/>
      </UserInfo>
    </Teachers>
    <LMS_Mappings xmlns="30965411-4838-4e81-ac33-4267d677c591" xsi:nil="true"/>
    <_activity xmlns="30965411-4838-4e81-ac33-4267d677c591" xsi:nil="true"/>
    <Owner xmlns="30965411-4838-4e81-ac33-4267d677c591">
      <UserInfo>
        <DisplayName/>
        <AccountId xsi:nil="true"/>
        <AccountType/>
      </UserInfo>
    </Owner>
    <Invited_Teachers xmlns="30965411-4838-4e81-ac33-4267d677c591" xsi:nil="true"/>
    <IsNotebookLocked xmlns="30965411-4838-4e81-ac33-4267d677c591" xsi:nil="true"/>
    <DefaultSectionNames xmlns="30965411-4838-4e81-ac33-4267d677c591" xsi:nil="true"/>
    <CultureName xmlns="30965411-4838-4e81-ac33-4267d677c591" xsi:nil="true"/>
    <Students xmlns="30965411-4838-4e81-ac33-4267d677c591">
      <UserInfo>
        <DisplayName/>
        <AccountId xsi:nil="true"/>
        <AccountType/>
      </UserInfo>
    </Students>
    <Student_Groups xmlns="30965411-4838-4e81-ac33-4267d677c591">
      <UserInfo>
        <DisplayName/>
        <AccountId xsi:nil="true"/>
        <AccountType/>
      </UserInfo>
    </Student_Groups>
    <Invited_Students xmlns="30965411-4838-4e81-ac33-4267d677c591" xsi:nil="true"/>
    <Is_Collaboration_Space_Locked xmlns="30965411-4838-4e81-ac33-4267d677c591" xsi:nil="true"/>
    <Math_Settings xmlns="30965411-4838-4e81-ac33-4267d677c591" xsi:nil="true"/>
    <Self_Registration_Enabled xmlns="30965411-4838-4e81-ac33-4267d677c591" xsi:nil="true"/>
    <Has_Teacher_Only_SectionGroup xmlns="30965411-4838-4e81-ac33-4267d677c591" xsi:nil="true"/>
    <Distribution_Groups xmlns="30965411-4838-4e81-ac33-4267d677c591" xsi:nil="true"/>
  </documentManagement>
</p:properties>
</file>

<file path=customXml/itemProps1.xml><?xml version="1.0" encoding="utf-8"?>
<ds:datastoreItem xmlns:ds="http://schemas.openxmlformats.org/officeDocument/2006/customXml" ds:itemID="{7E7D728D-6917-4E8B-A94C-6F62957C9F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965411-4838-4e81-ac33-4267d677c591"/>
    <ds:schemaRef ds:uri="b482a0f2-b73c-4611-9b87-097527085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B24C3D4-23F5-4744-841D-38A6D94B47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EB31AC-94C0-429A-BFB0-63B79B996221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b482a0f2-b73c-4611-9b87-097527085883"/>
    <ds:schemaRef ds:uri="30965411-4838-4e81-ac33-4267d677c591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1986</TotalTime>
  <Words>1391</Words>
  <Application>Microsoft Office PowerPoint</Application>
  <PresentationFormat>On-screen Show (16:9)</PresentationFormat>
  <Paragraphs>145</Paragraphs>
  <Slides>40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Calibri</vt:lpstr>
      <vt:lpstr>Century Gothic</vt:lpstr>
      <vt:lpstr>Courier New</vt:lpstr>
      <vt:lpstr>Garamond</vt:lpstr>
      <vt:lpstr>Savon</vt:lpstr>
      <vt:lpstr>2024 INFORMACIóN DE LAS  PRUEBAS DE LEAP</vt:lpstr>
      <vt:lpstr>Días de pruebas LEAP: 15 de abril al 3 de mayo </vt:lpstr>
      <vt:lpstr>6to Grado Días de Pruebas LEAP </vt:lpstr>
      <vt:lpstr>7mo Días de Pruebas LEAP</vt:lpstr>
      <vt:lpstr>8vo Grado Días de Pruebas LEAP</vt:lpstr>
      <vt:lpstr>Días de Pruebas de Algebra 1</vt:lpstr>
      <vt:lpstr>QUÉ ESPERAR DE  CADA MATERIA</vt:lpstr>
      <vt:lpstr>PRUEBA DÍA 1</vt:lpstr>
      <vt:lpstr>PRUEBA DÍA 2</vt:lpstr>
      <vt:lpstr>PRUEBA DÍA 3</vt:lpstr>
      <vt:lpstr> Descripción general de ELA</vt:lpstr>
      <vt:lpstr>Descripción general de Matemáticas</vt:lpstr>
      <vt:lpstr>Preguntas de Matemáticas Tipo I, II, ó III.</vt:lpstr>
      <vt:lpstr>Ejemplo de preguntas Tipo I (1)</vt:lpstr>
      <vt:lpstr>Ejemplo de preguntas Tipo I (2)</vt:lpstr>
      <vt:lpstr>Ejemplo de pregunta Tipo II</vt:lpstr>
      <vt:lpstr>Ejemplo de pregunta Tipo III</vt:lpstr>
      <vt:lpstr>ALGEBRA: 7-9 de mayo</vt:lpstr>
      <vt:lpstr>4to día de Pruebas:  CIENCIAS</vt:lpstr>
      <vt:lpstr>Descripción general de Ciencias:</vt:lpstr>
      <vt:lpstr>Tipos de Preguntas de Ciencias:</vt:lpstr>
      <vt:lpstr>5to día de Pruebas : ESTUDIOS SOCIALES</vt:lpstr>
      <vt:lpstr>Descripción general de Estudios Sociales</vt:lpstr>
      <vt:lpstr>Link para la página de Louisiana Believes Pruebas LEAP</vt:lpstr>
      <vt:lpstr>Preparando a Tu Estudiante para las pruebas de LEAP</vt:lpstr>
      <vt:lpstr>Guía de Evaluación de examines LEAP</vt:lpstr>
      <vt:lpstr>DUERME BIEN</vt:lpstr>
      <vt:lpstr>PANTALLAS Y MONITORES</vt:lpstr>
      <vt:lpstr>COME BIEN</vt:lpstr>
      <vt:lpstr>LLEGA A TIEMPO LOS DIAS DE PRUEBAS</vt:lpstr>
      <vt:lpstr>DURANTE LAS PRUEBAS  Y  ESTRATEGIAS PARA TOMAR EXÁMENES</vt:lpstr>
      <vt:lpstr>DURANTE LA PRUEBA</vt:lpstr>
      <vt:lpstr>PIENSA POSITIVAMENTE</vt:lpstr>
      <vt:lpstr>SIGUELAS INSTRUCCIONES</vt:lpstr>
      <vt:lpstr>PRETENDE QUE ESTAS SOLO(A): </vt:lpstr>
      <vt:lpstr>VE A TU RITMO</vt:lpstr>
      <vt:lpstr>MARCA LAS PREGUNTAS Y VUELVE EN LUGAR DE CAMBIAR RESPUESTAS VARIAS VECES  </vt:lpstr>
      <vt:lpstr>REDUCE TUS OPCIONES</vt:lpstr>
      <vt:lpstr>USA EL PAPEL BORRADOR</vt:lpstr>
      <vt:lpstr>Las pruebas LEAP son pruebas exigentes que requieren un actitud  y ética de trabajo adecuada para salir bien. ¡Los estudiantes de WAJH tienen la capacidad de sobresalir en LEAP!   Por favor ayudenos a animar a su estudiante a dar lo mejor.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LEAP TESTING INFORMATION</dc:title>
  <dc:creator>Wendy Taylor</dc:creator>
  <cp:lastModifiedBy>Zaida David</cp:lastModifiedBy>
  <cp:revision>61</cp:revision>
  <dcterms:modified xsi:type="dcterms:W3CDTF">2024-03-13T20:34:59Z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0x010100F7F7D412D2EF6A42AFB2F881A6B30BF2</vt:lpwstr>
  </property>
</Properties>
</file>